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5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4" d="100"/>
          <a:sy n="144" d="100"/>
        </p:scale>
        <p:origin x="65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13547af0a16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13547af0a16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3547af0a16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3547af0a16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13547af0a16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13547af0a16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3547af0a16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3547af0a16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3547af0a16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3547af0a16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1fe2412790_0_3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1fe2412790_0_3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1fe2412790_0_2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11fe2412790_0_2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11fe241279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11fe241279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11fe2412790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11fe2412790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1fe2412790_0_1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1fe2412790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34305d7be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34305d7be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134305d7be1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134305d7be1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134305d7be1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134305d7be1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134305d7be1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134305d7be1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134305d7be1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134305d7be1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11fe2412790_0_2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11fe2412790_0_2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13bb2aff6e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13bb2aff6e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13bb2aff6e8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5" name="Google Shape;265;g13bb2aff6e8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11fe2412790_0_1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11fe2412790_0_1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134305d7be1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2" name="Google Shape;292;g134305d7be1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134305d7be1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8" name="Google Shape;298;g134305d7be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11fe2412790_0_3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11fe2412790_0_3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2"/>
        <p:cNvGrpSpPr/>
        <p:nvPr/>
      </p:nvGrpSpPr>
      <p:grpSpPr>
        <a:xfrm>
          <a:off x="0" y="0"/>
          <a:ext cx="0" cy="0"/>
          <a:chOff x="0" y="0"/>
          <a:chExt cx="0" cy="0"/>
        </a:xfrm>
      </p:grpSpPr>
      <p:sp>
        <p:nvSpPr>
          <p:cNvPr id="303" name="Google Shape;303;g11fe2412790_0_2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4" name="Google Shape;304;g11fe2412790_0_2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11fe2412790_0_2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11fe2412790_0_2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1357c82683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1357c82683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11fe2412790_0_3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11fe2412790_0_3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g13631613f4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5" name="Google Shape;355;g13631613f4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g13631613f4f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1" name="Google Shape;361;g13631613f4f_1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11fe2412790_0_2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11fe2412790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11fe2412790_0_2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 name="Google Shape;394;g11fe2412790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g11fdb41e600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0" name="Google Shape;400;g11fdb41e600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g11fe2412790_0_2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6" name="Google Shape;406;g11fe2412790_0_2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134305d7be1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134305d7be1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g13487bee9d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8" name="Google Shape;438;g13487bee9d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g11fe2412790_0_2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5" name="Google Shape;455;g11fe2412790_0_2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Google Shape;460;g136086a4527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1" name="Google Shape;461;g136086a4527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g136086a4527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7" name="Google Shape;467;g136086a4527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g136086a4527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3" name="Google Shape;473;g136086a4527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7"/>
        <p:cNvGrpSpPr/>
        <p:nvPr/>
      </p:nvGrpSpPr>
      <p:grpSpPr>
        <a:xfrm>
          <a:off x="0" y="0"/>
          <a:ext cx="0" cy="0"/>
          <a:chOff x="0" y="0"/>
          <a:chExt cx="0" cy="0"/>
        </a:xfrm>
      </p:grpSpPr>
      <p:sp>
        <p:nvSpPr>
          <p:cNvPr id="478" name="Google Shape;478;g136086a4527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9" name="Google Shape;479;g136086a4527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3"/>
        <p:cNvGrpSpPr/>
        <p:nvPr/>
      </p:nvGrpSpPr>
      <p:grpSpPr>
        <a:xfrm>
          <a:off x="0" y="0"/>
          <a:ext cx="0" cy="0"/>
          <a:chOff x="0" y="0"/>
          <a:chExt cx="0" cy="0"/>
        </a:xfrm>
      </p:grpSpPr>
      <p:sp>
        <p:nvSpPr>
          <p:cNvPr id="484" name="Google Shape;484;g136086a4527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5" name="Google Shape;485;g136086a4527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Google Shape;490;g136086a4527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1" name="Google Shape;491;g136086a452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g136086a4527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7" name="Google Shape;497;g136086a4527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1"/>
        <p:cNvGrpSpPr/>
        <p:nvPr/>
      </p:nvGrpSpPr>
      <p:grpSpPr>
        <a:xfrm>
          <a:off x="0" y="0"/>
          <a:ext cx="0" cy="0"/>
          <a:chOff x="0" y="0"/>
          <a:chExt cx="0" cy="0"/>
        </a:xfrm>
      </p:grpSpPr>
      <p:sp>
        <p:nvSpPr>
          <p:cNvPr id="502" name="Google Shape;502;g136086a4527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3" name="Google Shape;503;g136086a4527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3547af0a16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3547af0a16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g13bb2aff6e8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9" name="Google Shape;509;g13bb2aff6e8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3"/>
        <p:cNvGrpSpPr/>
        <p:nvPr/>
      </p:nvGrpSpPr>
      <p:grpSpPr>
        <a:xfrm>
          <a:off x="0" y="0"/>
          <a:ext cx="0" cy="0"/>
          <a:chOff x="0" y="0"/>
          <a:chExt cx="0" cy="0"/>
        </a:xfrm>
      </p:grpSpPr>
      <p:sp>
        <p:nvSpPr>
          <p:cNvPr id="514" name="Google Shape;514;g13bb2aff6e8_1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5" name="Google Shape;515;g13bb2aff6e8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134305d7be1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134305d7be1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3547af0a16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3547af0a16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fe2412790_0_3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fe2412790_0_3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1fe2412790_0_3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1fe2412790_0_3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vimeo.com/726575129/ada6bb28cf"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vimeo.com/726575212/7418d71368"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258417"/>
            <a:ext cx="8520600" cy="2014331"/>
          </a:xfrm>
          <a:prstGeom prst="rect">
            <a:avLst/>
          </a:prstGeom>
          <a:gradFill>
            <a:gsLst>
              <a:gs pos="0">
                <a:srgbClr val="DFE9FB"/>
              </a:gs>
              <a:gs pos="100000">
                <a:srgbClr val="6E9BE7"/>
              </a:gs>
            </a:gsLst>
            <a:path path="circle">
              <a:fillToRect l="50000" t="50000" r="50000" b="50000"/>
            </a:path>
            <a:tileRect/>
          </a:gradFill>
        </p:spPr>
        <p:txBody>
          <a:bodyPr spcFirstLastPara="1" wrap="square" lIns="91425" tIns="91425" rIns="91425" bIns="91425" anchor="b" anchorCtr="0">
            <a:normAutofit/>
          </a:bodyPr>
          <a:lstStyle/>
          <a:p>
            <a:pPr marL="0" lvl="0" indent="0" algn="ctr" rtl="0">
              <a:spcBef>
                <a:spcPts val="0"/>
              </a:spcBef>
              <a:spcAft>
                <a:spcPts val="0"/>
              </a:spcAft>
              <a:buNone/>
            </a:pPr>
            <a:r>
              <a:rPr lang="en" dirty="0"/>
              <a:t>Subject Selections</a:t>
            </a:r>
            <a:endParaRPr dirty="0"/>
          </a:p>
        </p:txBody>
      </p:sp>
      <p:sp>
        <p:nvSpPr>
          <p:cNvPr id="55" name="Google Shape;55;p13"/>
          <p:cNvSpPr txBox="1">
            <a:spLocks noGrp="1"/>
          </p:cNvSpPr>
          <p:nvPr>
            <p:ph type="subTitle" idx="1"/>
          </p:nvPr>
        </p:nvSpPr>
        <p:spPr>
          <a:xfrm>
            <a:off x="311708" y="2582334"/>
            <a:ext cx="8520600" cy="792600"/>
          </a:xfrm>
          <a:prstGeom prst="rect">
            <a:avLst/>
          </a:prstGeom>
          <a:gradFill>
            <a:gsLst>
              <a:gs pos="0">
                <a:srgbClr val="DFE9FB"/>
              </a:gs>
              <a:gs pos="100000">
                <a:srgbClr val="6E9BE7"/>
              </a:gs>
            </a:gsLst>
            <a:path path="circle">
              <a:fillToRect l="50000" t="50000" r="50000" b="50000"/>
            </a:path>
            <a:tileRect/>
          </a:gradFill>
        </p:spPr>
        <p:txBody>
          <a:bodyPr spcFirstLastPara="1" wrap="square" lIns="91425" tIns="91425" rIns="91425" bIns="91425" anchor="t" anchorCtr="0">
            <a:normAutofit/>
          </a:bodyPr>
          <a:lstStyle/>
          <a:p>
            <a:pPr marL="0" lvl="0" indent="0" algn="ctr" rtl="0">
              <a:spcBef>
                <a:spcPts val="0"/>
              </a:spcBef>
              <a:spcAft>
                <a:spcPts val="0"/>
              </a:spcAft>
              <a:buNone/>
            </a:pPr>
            <a:r>
              <a:rPr lang="en"/>
              <a:t>2023</a:t>
            </a:r>
            <a:endParaRPr/>
          </a:p>
        </p:txBody>
      </p:sp>
      <p:sp>
        <p:nvSpPr>
          <p:cNvPr id="56" name="Google Shape;56;p13"/>
          <p:cNvSpPr txBox="1"/>
          <p:nvPr/>
        </p:nvSpPr>
        <p:spPr>
          <a:xfrm>
            <a:off x="675300" y="3905450"/>
            <a:ext cx="7946100" cy="1046410"/>
          </a:xfrm>
          <a:prstGeom prst="rect">
            <a:avLst/>
          </a:prstGeom>
          <a:noFill/>
          <a:ln>
            <a:noFill/>
          </a:ln>
        </p:spPr>
        <p:txBody>
          <a:bodyPr spcFirstLastPara="1" wrap="square" lIns="91425" tIns="91425" rIns="91425" bIns="91425" anchor="t" anchorCtr="0">
            <a:spAutoFit/>
          </a:bodyPr>
          <a:lstStyle/>
          <a:p>
            <a:r>
              <a:rPr lang="en" dirty="0"/>
              <a:t>Parent Information Evening Tuesday July 26th </a:t>
            </a:r>
            <a:r>
              <a:rPr lang="en" dirty="0"/>
              <a:t> </a:t>
            </a:r>
            <a:r>
              <a:rPr lang="en" dirty="0" smtClean="0"/>
              <a:t>           </a:t>
            </a:r>
            <a:r>
              <a:rPr lang="en" dirty="0"/>
              <a:t>Web Preferences close </a:t>
            </a:r>
            <a:r>
              <a:rPr lang="en-AU" dirty="0" smtClean="0"/>
              <a:t>Friday </a:t>
            </a:r>
            <a:r>
              <a:rPr lang="en-AU" dirty="0"/>
              <a:t>Aug 12</a:t>
            </a:r>
          </a:p>
          <a:p>
            <a:pPr lvl="0"/>
            <a:r>
              <a:rPr lang="en" dirty="0" smtClean="0"/>
              <a:t>8 </a:t>
            </a:r>
            <a:r>
              <a:rPr lang="en" dirty="0"/>
              <a:t>into 9 and 9 into 10 6pm-7pm						</a:t>
            </a:r>
            <a:r>
              <a:rPr lang="en" dirty="0" smtClean="0"/>
              <a:t>  </a:t>
            </a:r>
            <a:endParaRPr lang="en-AU" dirty="0"/>
          </a:p>
          <a:p>
            <a:pPr lvl="0"/>
            <a:r>
              <a:rPr lang="en" dirty="0" smtClean="0"/>
              <a:t>10 into 11 </a:t>
            </a:r>
            <a:r>
              <a:rPr lang="en" dirty="0"/>
              <a:t>and 11 into 12 7pm-8pm</a:t>
            </a:r>
            <a:endParaRPr dirty="0"/>
          </a:p>
          <a:p>
            <a:pPr marL="0" lvl="0" indent="0" algn="l" rtl="0">
              <a:spcBef>
                <a:spcPts val="0"/>
              </a:spcBef>
              <a:spcAft>
                <a:spcPts val="0"/>
              </a:spcAft>
              <a:buNone/>
            </a:pPr>
            <a:r>
              <a:rPr lang="en" dirty="0"/>
              <a:t>Brigidine Centre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311700" y="445025"/>
            <a:ext cx="8520600" cy="572700"/>
          </a:xfrm>
          <a:prstGeom prst="rect">
            <a:avLst/>
          </a:prstGeom>
          <a:gradFill>
            <a:gsLst>
              <a:gs pos="0">
                <a:srgbClr val="DBD4EB"/>
              </a:gs>
              <a:gs pos="100000">
                <a:srgbClr val="9180BB"/>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Vocational Education Training (VCE VET)</a:t>
            </a:r>
            <a:endParaRPr/>
          </a:p>
        </p:txBody>
      </p:sp>
      <p:sp>
        <p:nvSpPr>
          <p:cNvPr id="113" name="Google Shape;113;p22"/>
          <p:cNvSpPr txBox="1">
            <a:spLocks noGrp="1"/>
          </p:cNvSpPr>
          <p:nvPr>
            <p:ph type="body" idx="1"/>
          </p:nvPr>
        </p:nvSpPr>
        <p:spPr>
          <a:xfrm>
            <a:off x="311700" y="1152475"/>
            <a:ext cx="8520600" cy="3755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11A3C"/>
                </a:solidFill>
              </a:rPr>
              <a:t>VET is a key element of the VCE, and compulsory for students studying VCE Vocational Major. From 2023, students  will have access to a priority set of VET programs. Students must choose their VET carefully as they will need to remain in their VET for the two years of VCE VM.</a:t>
            </a:r>
            <a:endParaRPr>
              <a:solidFill>
                <a:srgbClr val="011A3C"/>
              </a:solidFill>
            </a:endParaRPr>
          </a:p>
          <a:p>
            <a:pPr marL="0" lvl="0" indent="0" algn="l" rtl="0">
              <a:spcBef>
                <a:spcPts val="1200"/>
              </a:spcBef>
              <a:spcAft>
                <a:spcPts val="0"/>
              </a:spcAft>
              <a:buNone/>
            </a:pPr>
            <a:r>
              <a:rPr lang="en">
                <a:solidFill>
                  <a:srgbClr val="011A3C"/>
                </a:solidFill>
              </a:rPr>
              <a:t>There are 6 priority pathways aligned to areas of high jobs growth and 5 flexible VET subjects.</a:t>
            </a:r>
            <a:endParaRPr>
              <a:solidFill>
                <a:srgbClr val="011A3C"/>
              </a:solidFill>
            </a:endParaRPr>
          </a:p>
          <a:p>
            <a:pPr marL="0" lvl="0" indent="0" algn="l" rtl="0">
              <a:spcBef>
                <a:spcPts val="1200"/>
              </a:spcBef>
              <a:spcAft>
                <a:spcPts val="0"/>
              </a:spcAft>
              <a:buNone/>
            </a:pPr>
            <a:r>
              <a:rPr lang="en">
                <a:solidFill>
                  <a:srgbClr val="011A3C"/>
                </a:solidFill>
              </a:rPr>
              <a:t>Many VCE VET programs offer a scored option for gaining an ATAR score.</a:t>
            </a:r>
            <a:endParaRPr>
              <a:solidFill>
                <a:srgbClr val="011A3C"/>
              </a:solidFill>
            </a:endParaRPr>
          </a:p>
          <a:p>
            <a:pPr marL="0" lvl="0" indent="0" algn="l" rtl="0">
              <a:spcBef>
                <a:spcPts val="1200"/>
              </a:spcBef>
              <a:spcAft>
                <a:spcPts val="1200"/>
              </a:spcAft>
              <a:buNone/>
            </a:pPr>
            <a:r>
              <a:rPr lang="en" sz="1700">
                <a:solidFill>
                  <a:srgbClr val="011A3C"/>
                </a:solidFill>
              </a:rPr>
              <a:t>At Marian, we attempt to offer as many VET subjects as possible at school or within our local School cluster with Ararat College and Stawell Secondary. Other VET programs can be chosen from the Ballarat VET cluster, however they will require a payment plan with extra fees/costs and independent transport to and from course.</a:t>
            </a:r>
            <a:endParaRPr sz="1700">
              <a:solidFill>
                <a:srgbClr val="011A3C"/>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title"/>
          </p:nvPr>
        </p:nvSpPr>
        <p:spPr>
          <a:xfrm>
            <a:off x="311700" y="445025"/>
            <a:ext cx="8520600" cy="873566"/>
          </a:xfrm>
          <a:prstGeom prst="rect">
            <a:avLst/>
          </a:prstGeom>
          <a:gradFill>
            <a:gsLst>
              <a:gs pos="0">
                <a:srgbClr val="FFFFFF"/>
              </a:gs>
              <a:gs pos="100000">
                <a:srgbClr val="B3B3B3"/>
              </a:gs>
            </a:gsLst>
            <a:lin ang="5400012" scaled="0"/>
          </a:gradFill>
        </p:spPr>
        <p:txBody>
          <a:bodyPr spcFirstLastPara="1" wrap="square" lIns="91425" tIns="91425" rIns="91425" bIns="91425" anchor="t" anchorCtr="0">
            <a:noAutofit/>
          </a:bodyPr>
          <a:lstStyle/>
          <a:p>
            <a:pPr marL="0" lvl="0" indent="0" algn="ctr" rtl="0">
              <a:lnSpc>
                <a:spcPct val="130000"/>
              </a:lnSpc>
              <a:spcBef>
                <a:spcPts val="1800"/>
              </a:spcBef>
              <a:spcAft>
                <a:spcPts val="0"/>
              </a:spcAft>
              <a:buClr>
                <a:schemeClr val="dk1"/>
              </a:buClr>
              <a:buSzPts val="990"/>
              <a:buFont typeface="Arial"/>
              <a:buNone/>
            </a:pPr>
            <a:r>
              <a:rPr lang="en" sz="2530" dirty="0">
                <a:solidFill>
                  <a:srgbClr val="011A3C"/>
                </a:solidFill>
              </a:rPr>
              <a:t>Priority </a:t>
            </a:r>
            <a:r>
              <a:rPr lang="en" sz="2730" dirty="0">
                <a:solidFill>
                  <a:srgbClr val="011A3C"/>
                </a:solidFill>
              </a:rPr>
              <a:t>VET</a:t>
            </a:r>
            <a:r>
              <a:rPr lang="en" sz="2530" dirty="0">
                <a:solidFill>
                  <a:srgbClr val="011A3C"/>
                </a:solidFill>
              </a:rPr>
              <a:t> Pathways</a:t>
            </a:r>
            <a:endParaRPr sz="2530" dirty="0">
              <a:solidFill>
                <a:srgbClr val="011A3C"/>
              </a:solidFill>
            </a:endParaRPr>
          </a:p>
          <a:p>
            <a:pPr marL="0" lvl="0" indent="0" algn="l" rtl="0">
              <a:spcBef>
                <a:spcPts val="400"/>
              </a:spcBef>
              <a:spcAft>
                <a:spcPts val="0"/>
              </a:spcAft>
              <a:buSzPts val="990"/>
              <a:buNone/>
            </a:pPr>
            <a:endParaRPr sz="2520" dirty="0"/>
          </a:p>
        </p:txBody>
      </p:sp>
      <p:sp>
        <p:nvSpPr>
          <p:cNvPr id="119" name="Google Shape;119;p2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lnSpc>
                <a:spcPct val="120000"/>
              </a:lnSpc>
              <a:spcBef>
                <a:spcPts val="1400"/>
              </a:spcBef>
              <a:spcAft>
                <a:spcPts val="0"/>
              </a:spcAft>
              <a:buClr>
                <a:schemeClr val="dk1"/>
              </a:buClr>
              <a:buSzPts val="275"/>
              <a:buFont typeface="Arial"/>
              <a:buNone/>
            </a:pPr>
            <a:r>
              <a:rPr lang="en" sz="7200" b="1" dirty="0">
                <a:solidFill>
                  <a:srgbClr val="011A3C"/>
                </a:solidFill>
              </a:rPr>
              <a:t>Health</a:t>
            </a:r>
            <a:endParaRPr sz="7200" b="1" dirty="0">
              <a:solidFill>
                <a:srgbClr val="011A3C"/>
              </a:solidFill>
            </a:endParaRPr>
          </a:p>
          <a:p>
            <a:pPr marL="457200" lvl="0" indent="-342900" algn="l" rtl="0">
              <a:spcBef>
                <a:spcPts val="1200"/>
              </a:spcBef>
              <a:spcAft>
                <a:spcPts val="0"/>
              </a:spcAft>
              <a:buClr>
                <a:srgbClr val="011A3C"/>
              </a:buClr>
              <a:buSzPct val="100000"/>
              <a:buChar char="○"/>
            </a:pPr>
            <a:r>
              <a:rPr lang="en" sz="7200" dirty="0">
                <a:solidFill>
                  <a:srgbClr val="011A3C"/>
                </a:solidFill>
              </a:rPr>
              <a:t>Certificate III in Allied Health Assistance </a:t>
            </a:r>
            <a:r>
              <a:rPr lang="en" sz="5200" dirty="0">
                <a:solidFill>
                  <a:srgbClr val="011A3C"/>
                </a:solidFill>
              </a:rPr>
              <a:t>(Ararat College)</a:t>
            </a:r>
            <a:endParaRPr sz="5200" dirty="0">
              <a:solidFill>
                <a:srgbClr val="011A3C"/>
              </a:solidFill>
            </a:endParaRPr>
          </a:p>
          <a:p>
            <a:pPr marL="0" lvl="0" indent="0" algn="l" rtl="0">
              <a:lnSpc>
                <a:spcPct val="120000"/>
              </a:lnSpc>
              <a:spcBef>
                <a:spcPts val="1400"/>
              </a:spcBef>
              <a:spcAft>
                <a:spcPts val="0"/>
              </a:spcAft>
              <a:buNone/>
            </a:pPr>
            <a:r>
              <a:rPr lang="en" sz="7200" b="1" dirty="0">
                <a:solidFill>
                  <a:srgbClr val="011A3C"/>
                </a:solidFill>
              </a:rPr>
              <a:t>Community Services &amp; Early Childhood Education</a:t>
            </a:r>
            <a:endParaRPr sz="7200" b="1" dirty="0">
              <a:solidFill>
                <a:srgbClr val="011A3C"/>
              </a:solidFill>
            </a:endParaRPr>
          </a:p>
          <a:p>
            <a:pPr marL="457200" lvl="0" indent="-342900" algn="l" rtl="0">
              <a:spcBef>
                <a:spcPts val="1200"/>
              </a:spcBef>
              <a:spcAft>
                <a:spcPts val="0"/>
              </a:spcAft>
              <a:buClr>
                <a:srgbClr val="011A3C"/>
              </a:buClr>
              <a:buSzPct val="100000"/>
              <a:buChar char="○"/>
            </a:pPr>
            <a:r>
              <a:rPr lang="en" sz="7200" dirty="0">
                <a:solidFill>
                  <a:srgbClr val="011A3C"/>
                </a:solidFill>
              </a:rPr>
              <a:t>Certificate III in Community Services incorporating Certificate II in Community Services </a:t>
            </a:r>
            <a:r>
              <a:rPr lang="en" sz="5200" dirty="0">
                <a:solidFill>
                  <a:srgbClr val="011A3C"/>
                </a:solidFill>
              </a:rPr>
              <a:t>(Marian College)</a:t>
            </a:r>
            <a:endParaRPr sz="5200" dirty="0">
              <a:solidFill>
                <a:srgbClr val="011A3C"/>
              </a:solidFill>
            </a:endParaRPr>
          </a:p>
          <a:p>
            <a:pPr marL="457200" lvl="0" indent="-342900" algn="l" rtl="0">
              <a:spcBef>
                <a:spcPts val="0"/>
              </a:spcBef>
              <a:spcAft>
                <a:spcPts val="0"/>
              </a:spcAft>
              <a:buClr>
                <a:srgbClr val="011A3C"/>
              </a:buClr>
              <a:buSzPct val="100000"/>
              <a:buChar char="○"/>
            </a:pPr>
            <a:r>
              <a:rPr lang="en" sz="7200" dirty="0">
                <a:solidFill>
                  <a:srgbClr val="011A3C"/>
                </a:solidFill>
              </a:rPr>
              <a:t>Certificate III in Early Childhood Education and Care </a:t>
            </a:r>
            <a:r>
              <a:rPr lang="en" sz="5200" dirty="0">
                <a:solidFill>
                  <a:srgbClr val="011A3C"/>
                </a:solidFill>
              </a:rPr>
              <a:t>(Marian College) (Not Atar Scored)</a:t>
            </a:r>
            <a:endParaRPr sz="5200" dirty="0">
              <a:solidFill>
                <a:srgbClr val="011A3C"/>
              </a:solidFill>
            </a:endParaRPr>
          </a:p>
          <a:p>
            <a:pPr marL="0" lvl="0" indent="0" algn="l" rtl="0">
              <a:lnSpc>
                <a:spcPct val="120000"/>
              </a:lnSpc>
              <a:spcBef>
                <a:spcPts val="1400"/>
              </a:spcBef>
              <a:spcAft>
                <a:spcPts val="0"/>
              </a:spcAft>
              <a:buNone/>
            </a:pPr>
            <a:r>
              <a:rPr lang="en" sz="7200" b="1" dirty="0">
                <a:solidFill>
                  <a:srgbClr val="011A3C"/>
                </a:solidFill>
              </a:rPr>
              <a:t>Building and Construction</a:t>
            </a:r>
            <a:endParaRPr sz="7200" b="1" dirty="0">
              <a:solidFill>
                <a:srgbClr val="011A3C"/>
              </a:solidFill>
            </a:endParaRPr>
          </a:p>
          <a:p>
            <a:pPr marL="457200" lvl="0" indent="-342900" algn="l" rtl="0">
              <a:spcBef>
                <a:spcPts val="1200"/>
              </a:spcBef>
              <a:spcAft>
                <a:spcPts val="0"/>
              </a:spcAft>
              <a:buClr>
                <a:srgbClr val="011A3C"/>
              </a:buClr>
              <a:buSzPct val="100000"/>
              <a:buChar char="○"/>
            </a:pPr>
            <a:r>
              <a:rPr lang="en" sz="7200" dirty="0">
                <a:solidFill>
                  <a:srgbClr val="011A3C"/>
                </a:solidFill>
              </a:rPr>
              <a:t>Certificate II in Building and Construction </a:t>
            </a:r>
            <a:r>
              <a:rPr lang="en" sz="5200" dirty="0">
                <a:solidFill>
                  <a:srgbClr val="011A3C"/>
                </a:solidFill>
              </a:rPr>
              <a:t>(Marian or Ballarat Cluster) (Not Atar Scored)</a:t>
            </a:r>
            <a:endParaRPr sz="5200" dirty="0">
              <a:solidFill>
                <a:srgbClr val="011A3C"/>
              </a:solidFill>
            </a:endParaRPr>
          </a:p>
          <a:p>
            <a:pPr marL="457200" lvl="0" indent="-342900" algn="l" rtl="0">
              <a:spcBef>
                <a:spcPts val="0"/>
              </a:spcBef>
              <a:spcAft>
                <a:spcPts val="0"/>
              </a:spcAft>
              <a:buClr>
                <a:srgbClr val="011A3C"/>
              </a:buClr>
              <a:buSzPct val="100000"/>
              <a:buChar char="○"/>
            </a:pPr>
            <a:r>
              <a:rPr lang="en" sz="7200" dirty="0">
                <a:solidFill>
                  <a:srgbClr val="011A3C"/>
                </a:solidFill>
              </a:rPr>
              <a:t>Certificate II in Plumbing </a:t>
            </a:r>
            <a:r>
              <a:rPr lang="en" sz="5200" dirty="0">
                <a:solidFill>
                  <a:srgbClr val="011A3C"/>
                </a:solidFill>
              </a:rPr>
              <a:t>(Ballarat Cluster) (Not Atar Scored)</a:t>
            </a:r>
            <a:endParaRPr sz="5200" dirty="0">
              <a:solidFill>
                <a:srgbClr val="011A3C"/>
              </a:solidFill>
            </a:endParaRPr>
          </a:p>
          <a:p>
            <a:pPr marL="0" lvl="0" indent="0" algn="l" rtl="0">
              <a:lnSpc>
                <a:spcPct val="120000"/>
              </a:lnSpc>
              <a:spcBef>
                <a:spcPts val="1400"/>
              </a:spcBef>
              <a:spcAft>
                <a:spcPts val="0"/>
              </a:spcAft>
              <a:buNone/>
            </a:pPr>
            <a:endParaRPr sz="4100" dirty="0">
              <a:solidFill>
                <a:srgbClr val="011A3C"/>
              </a:solidFill>
            </a:endParaRPr>
          </a:p>
          <a:p>
            <a:pPr marL="0" lvl="0" indent="0" algn="l" rtl="0">
              <a:lnSpc>
                <a:spcPct val="120000"/>
              </a:lnSpc>
              <a:spcBef>
                <a:spcPts val="1400"/>
              </a:spcBef>
              <a:spcAft>
                <a:spcPts val="0"/>
              </a:spcAft>
              <a:buNone/>
            </a:pPr>
            <a:endParaRPr sz="1300" b="1" dirty="0">
              <a:solidFill>
                <a:srgbClr val="011A3C"/>
              </a:solidFill>
            </a:endParaRPr>
          </a:p>
          <a:p>
            <a:pPr marL="0" lvl="0" indent="0" algn="l" rtl="0">
              <a:lnSpc>
                <a:spcPct val="120000"/>
              </a:lnSpc>
              <a:spcBef>
                <a:spcPts val="1400"/>
              </a:spcBef>
              <a:spcAft>
                <a:spcPts val="0"/>
              </a:spcAft>
              <a:buNone/>
            </a:pPr>
            <a:endParaRPr sz="1300" b="1" dirty="0">
              <a:solidFill>
                <a:srgbClr val="011A3C"/>
              </a:solidFill>
            </a:endParaRPr>
          </a:p>
          <a:p>
            <a:pPr marL="0" lvl="0" indent="0" algn="l" rtl="0">
              <a:spcBef>
                <a:spcPts val="1200"/>
              </a:spcBef>
              <a:spcAft>
                <a:spcPts val="0"/>
              </a:spcAft>
              <a:buNone/>
            </a:pPr>
            <a:endParaRPr sz="1200" dirty="0">
              <a:solidFill>
                <a:srgbClr val="011A3C"/>
              </a:solidFill>
            </a:endParaRPr>
          </a:p>
          <a:p>
            <a:pPr marL="0" lvl="0" indent="0" algn="l" rtl="0">
              <a:spcBef>
                <a:spcPts val="1200"/>
              </a:spcBef>
              <a:spcAft>
                <a:spcPts val="120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4"/>
          <p:cNvSpPr txBox="1">
            <a:spLocks noGrp="1"/>
          </p:cNvSpPr>
          <p:nvPr>
            <p:ph type="title"/>
          </p:nvPr>
        </p:nvSpPr>
        <p:spPr>
          <a:xfrm>
            <a:off x="311700" y="445024"/>
            <a:ext cx="8520600" cy="813933"/>
          </a:xfrm>
          <a:prstGeom prst="rect">
            <a:avLst/>
          </a:prstGeom>
          <a:gradFill>
            <a:gsLst>
              <a:gs pos="0">
                <a:srgbClr val="FFFFFF"/>
              </a:gs>
              <a:gs pos="100000">
                <a:srgbClr val="B3B3B3"/>
              </a:gs>
            </a:gsLst>
            <a:lin ang="5400012" scaled="0"/>
          </a:gradFill>
        </p:spPr>
        <p:txBody>
          <a:bodyPr spcFirstLastPara="1" wrap="square" lIns="91425" tIns="91425" rIns="91425" bIns="91425" anchor="t" anchorCtr="0">
            <a:normAutofit fontScale="90000"/>
          </a:bodyPr>
          <a:lstStyle/>
          <a:p>
            <a:pPr marL="0" lvl="0" indent="0" algn="ctr" rtl="0">
              <a:lnSpc>
                <a:spcPct val="130000"/>
              </a:lnSpc>
              <a:spcBef>
                <a:spcPts val="1800"/>
              </a:spcBef>
              <a:spcAft>
                <a:spcPts val="0"/>
              </a:spcAft>
              <a:buClr>
                <a:schemeClr val="dk1"/>
              </a:buClr>
              <a:buSzPct val="39130"/>
              <a:buFont typeface="Arial"/>
              <a:buNone/>
            </a:pPr>
            <a:r>
              <a:rPr lang="en" sz="2530" dirty="0">
                <a:solidFill>
                  <a:srgbClr val="011A3C"/>
                </a:solidFill>
              </a:rPr>
              <a:t>Priority </a:t>
            </a:r>
            <a:r>
              <a:rPr lang="en" sz="2730" dirty="0">
                <a:solidFill>
                  <a:srgbClr val="011A3C"/>
                </a:solidFill>
              </a:rPr>
              <a:t>VET</a:t>
            </a:r>
            <a:r>
              <a:rPr lang="en" sz="2530" dirty="0">
                <a:solidFill>
                  <a:srgbClr val="011A3C"/>
                </a:solidFill>
              </a:rPr>
              <a:t> Pathways (continued)</a:t>
            </a:r>
            <a:endParaRPr sz="2530" dirty="0">
              <a:solidFill>
                <a:srgbClr val="011A3C"/>
              </a:solidFill>
            </a:endParaRPr>
          </a:p>
          <a:p>
            <a:pPr marL="0" lvl="0" indent="0" algn="l" rtl="0">
              <a:spcBef>
                <a:spcPts val="400"/>
              </a:spcBef>
              <a:spcAft>
                <a:spcPts val="0"/>
              </a:spcAft>
              <a:buNone/>
            </a:pPr>
            <a:endParaRPr dirty="0"/>
          </a:p>
        </p:txBody>
      </p:sp>
      <p:sp>
        <p:nvSpPr>
          <p:cNvPr id="125" name="Google Shape;125;p24"/>
          <p:cNvSpPr txBox="1">
            <a:spLocks noGrp="1"/>
          </p:cNvSpPr>
          <p:nvPr>
            <p:ph type="body" idx="1"/>
          </p:nvPr>
        </p:nvSpPr>
        <p:spPr>
          <a:xfrm>
            <a:off x="311700" y="1152475"/>
            <a:ext cx="8520600" cy="3843600"/>
          </a:xfrm>
          <a:prstGeom prst="rect">
            <a:avLst/>
          </a:prstGeom>
        </p:spPr>
        <p:txBody>
          <a:bodyPr spcFirstLastPara="1" wrap="square" lIns="91425" tIns="91425" rIns="91425" bIns="91425" anchor="t" anchorCtr="0">
            <a:noAutofit/>
          </a:bodyPr>
          <a:lstStyle/>
          <a:p>
            <a:pPr marL="0" lvl="0" indent="0" algn="l" rtl="0">
              <a:lnSpc>
                <a:spcPct val="120000"/>
              </a:lnSpc>
              <a:spcBef>
                <a:spcPts val="1400"/>
              </a:spcBef>
              <a:spcAft>
                <a:spcPts val="0"/>
              </a:spcAft>
              <a:buClr>
                <a:schemeClr val="dk1"/>
              </a:buClr>
              <a:buSzPts val="275"/>
              <a:buFont typeface="Arial"/>
              <a:buNone/>
            </a:pPr>
            <a:r>
              <a:rPr lang="en" b="1">
                <a:solidFill>
                  <a:srgbClr val="011A3C"/>
                </a:solidFill>
              </a:rPr>
              <a:t>Digital Media and Technologies</a:t>
            </a:r>
            <a:endParaRPr b="1">
              <a:solidFill>
                <a:srgbClr val="011A3C"/>
              </a:solidFill>
            </a:endParaRPr>
          </a:p>
          <a:p>
            <a:pPr marL="457200" lvl="0" indent="-342900" algn="l" rtl="0">
              <a:spcBef>
                <a:spcPts val="1200"/>
              </a:spcBef>
              <a:spcAft>
                <a:spcPts val="0"/>
              </a:spcAft>
              <a:buClr>
                <a:srgbClr val="011A3C"/>
              </a:buClr>
              <a:buSzPts val="1800"/>
              <a:buChar char="○"/>
            </a:pPr>
            <a:r>
              <a:rPr lang="en">
                <a:solidFill>
                  <a:srgbClr val="011A3C"/>
                </a:solidFill>
              </a:rPr>
              <a:t>Certificate II in Applied Digital Technologies </a:t>
            </a:r>
            <a:r>
              <a:rPr lang="en" sz="1300">
                <a:solidFill>
                  <a:srgbClr val="011A3C"/>
                </a:solidFill>
              </a:rPr>
              <a:t>(Ballarat Cluster) </a:t>
            </a:r>
            <a:r>
              <a:rPr lang="en" sz="1400">
                <a:solidFill>
                  <a:srgbClr val="011A3C"/>
                </a:solidFill>
              </a:rPr>
              <a:t>Not ATAR scored</a:t>
            </a:r>
            <a:endParaRPr sz="1400">
              <a:solidFill>
                <a:srgbClr val="011A3C"/>
              </a:solidFill>
            </a:endParaRPr>
          </a:p>
          <a:p>
            <a:pPr marL="457200" lvl="0" indent="-342900" algn="l" rtl="0">
              <a:spcBef>
                <a:spcPts val="0"/>
              </a:spcBef>
              <a:spcAft>
                <a:spcPts val="0"/>
              </a:spcAft>
              <a:buClr>
                <a:srgbClr val="011A3C"/>
              </a:buClr>
              <a:buSzPts val="1800"/>
              <a:buChar char="○"/>
            </a:pPr>
            <a:r>
              <a:rPr lang="en">
                <a:solidFill>
                  <a:srgbClr val="011A3C"/>
                </a:solidFill>
              </a:rPr>
              <a:t>Certificate III in Information Technology </a:t>
            </a:r>
            <a:r>
              <a:rPr lang="en" sz="1300">
                <a:solidFill>
                  <a:srgbClr val="011A3C"/>
                </a:solidFill>
              </a:rPr>
              <a:t>(Ballarat Cluster)</a:t>
            </a:r>
            <a:endParaRPr sz="1300">
              <a:solidFill>
                <a:srgbClr val="011A3C"/>
              </a:solidFill>
            </a:endParaRPr>
          </a:p>
          <a:p>
            <a:pPr marL="0" lvl="0" indent="0" algn="l" rtl="0">
              <a:lnSpc>
                <a:spcPct val="120000"/>
              </a:lnSpc>
              <a:spcBef>
                <a:spcPts val="1400"/>
              </a:spcBef>
              <a:spcAft>
                <a:spcPts val="0"/>
              </a:spcAft>
              <a:buClr>
                <a:schemeClr val="dk1"/>
              </a:buClr>
              <a:buSzPts val="275"/>
              <a:buFont typeface="Arial"/>
              <a:buNone/>
            </a:pPr>
            <a:r>
              <a:rPr lang="en" b="1">
                <a:solidFill>
                  <a:srgbClr val="011A3C"/>
                </a:solidFill>
              </a:rPr>
              <a:t>Hospitality</a:t>
            </a:r>
            <a:endParaRPr b="1">
              <a:solidFill>
                <a:srgbClr val="011A3C"/>
              </a:solidFill>
            </a:endParaRPr>
          </a:p>
          <a:p>
            <a:pPr marL="457200" lvl="0" indent="-342900" algn="l" rtl="0">
              <a:spcBef>
                <a:spcPts val="1200"/>
              </a:spcBef>
              <a:spcAft>
                <a:spcPts val="0"/>
              </a:spcAft>
              <a:buClr>
                <a:srgbClr val="011A3C"/>
              </a:buClr>
              <a:buSzPts val="1800"/>
              <a:buChar char="○"/>
            </a:pPr>
            <a:r>
              <a:rPr lang="en">
                <a:solidFill>
                  <a:srgbClr val="011A3C"/>
                </a:solidFill>
              </a:rPr>
              <a:t>Certificate II in Kitchen Operations </a:t>
            </a:r>
            <a:r>
              <a:rPr lang="en" sz="1300">
                <a:solidFill>
                  <a:srgbClr val="011A3C"/>
                </a:solidFill>
              </a:rPr>
              <a:t>(Ararat College) </a:t>
            </a:r>
            <a:endParaRPr sz="1300">
              <a:solidFill>
                <a:srgbClr val="011A3C"/>
              </a:solidFill>
            </a:endParaRPr>
          </a:p>
          <a:p>
            <a:pPr marL="0" lvl="0" indent="0" algn="l" rtl="0">
              <a:lnSpc>
                <a:spcPct val="120000"/>
              </a:lnSpc>
              <a:spcBef>
                <a:spcPts val="1400"/>
              </a:spcBef>
              <a:spcAft>
                <a:spcPts val="0"/>
              </a:spcAft>
              <a:buSzPts val="275"/>
              <a:buNone/>
            </a:pPr>
            <a:r>
              <a:rPr lang="en" b="1">
                <a:solidFill>
                  <a:srgbClr val="011A3C"/>
                </a:solidFill>
              </a:rPr>
              <a:t>Engineering</a:t>
            </a:r>
            <a:endParaRPr b="1">
              <a:solidFill>
                <a:srgbClr val="011A3C"/>
              </a:solidFill>
            </a:endParaRPr>
          </a:p>
          <a:p>
            <a:pPr marL="457200" lvl="0" indent="-342900" algn="l" rtl="0">
              <a:spcBef>
                <a:spcPts val="1200"/>
              </a:spcBef>
              <a:spcAft>
                <a:spcPts val="0"/>
              </a:spcAft>
              <a:buClr>
                <a:srgbClr val="011A3C"/>
              </a:buClr>
              <a:buSzPts val="1800"/>
              <a:buChar char="○"/>
            </a:pPr>
            <a:r>
              <a:rPr lang="en">
                <a:solidFill>
                  <a:srgbClr val="011A3C"/>
                </a:solidFill>
              </a:rPr>
              <a:t>Certificate II in Engineering Studies </a:t>
            </a:r>
            <a:r>
              <a:rPr lang="en" sz="1300">
                <a:solidFill>
                  <a:srgbClr val="011A3C"/>
                </a:solidFill>
              </a:rPr>
              <a:t>(Ballarat Cluster)</a:t>
            </a:r>
            <a:endParaRPr sz="1300">
              <a:solidFill>
                <a:srgbClr val="011A3C"/>
              </a:solidFill>
            </a:endParaRPr>
          </a:p>
          <a:p>
            <a:pPr marL="0" lvl="0" indent="0" algn="l" rtl="0">
              <a:spcBef>
                <a:spcPts val="1200"/>
              </a:spcBef>
              <a:spcAft>
                <a:spcPts val="0"/>
              </a:spcAft>
              <a:buNone/>
            </a:pPr>
            <a:endParaRPr sz="1300">
              <a:solidFill>
                <a:srgbClr val="011A3C"/>
              </a:solidFill>
            </a:endParaRPr>
          </a:p>
          <a:p>
            <a:pPr marL="0" lvl="0" indent="0" algn="l" rtl="0">
              <a:lnSpc>
                <a:spcPct val="120000"/>
              </a:lnSpc>
              <a:spcBef>
                <a:spcPts val="1400"/>
              </a:spcBef>
              <a:spcAft>
                <a:spcPts val="400"/>
              </a:spcAft>
              <a:buClr>
                <a:schemeClr val="dk1"/>
              </a:buClr>
              <a:buSzPts val="275"/>
              <a:buFont typeface="Arial"/>
              <a:buNone/>
            </a:pPr>
            <a:endParaRPr sz="1025" b="1">
              <a:solidFill>
                <a:srgbClr val="011A3C"/>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5"/>
          <p:cNvSpPr txBox="1">
            <a:spLocks noGrp="1"/>
          </p:cNvSpPr>
          <p:nvPr>
            <p:ph type="title"/>
          </p:nvPr>
        </p:nvSpPr>
        <p:spPr>
          <a:xfrm>
            <a:off x="311700" y="445025"/>
            <a:ext cx="8520600" cy="572700"/>
          </a:xfrm>
          <a:prstGeom prst="rect">
            <a:avLst/>
          </a:prstGeom>
          <a:gradFill>
            <a:gsLst>
              <a:gs pos="0">
                <a:srgbClr val="F2F2F2"/>
              </a:gs>
              <a:gs pos="100000">
                <a:srgbClr val="A6A6A6"/>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Flexible VET options</a:t>
            </a:r>
            <a:endParaRPr/>
          </a:p>
        </p:txBody>
      </p:sp>
      <p:sp>
        <p:nvSpPr>
          <p:cNvPr id="131" name="Google Shape;131;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lnSpc>
                <a:spcPct val="120000"/>
              </a:lnSpc>
              <a:spcBef>
                <a:spcPts val="1400"/>
              </a:spcBef>
              <a:spcAft>
                <a:spcPts val="0"/>
              </a:spcAft>
              <a:buClr>
                <a:schemeClr val="dk1"/>
              </a:buClr>
              <a:buSzPts val="275"/>
              <a:buFont typeface="Arial"/>
              <a:buNone/>
            </a:pPr>
            <a:r>
              <a:rPr lang="en" sz="7200" b="1">
                <a:solidFill>
                  <a:srgbClr val="011A3C"/>
                </a:solidFill>
              </a:rPr>
              <a:t>Automotive</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 in Automotive Vocational Preparation (Stawell Secondary TBC) Not ATAR scored</a:t>
            </a:r>
            <a:endParaRPr sz="7200">
              <a:solidFill>
                <a:srgbClr val="011A3C"/>
              </a:solidFill>
            </a:endParaRPr>
          </a:p>
          <a:p>
            <a:pPr marL="0" lvl="0" indent="0" algn="l" rtl="0">
              <a:lnSpc>
                <a:spcPct val="120000"/>
              </a:lnSpc>
              <a:spcBef>
                <a:spcPts val="1400"/>
              </a:spcBef>
              <a:spcAft>
                <a:spcPts val="0"/>
              </a:spcAft>
              <a:buNone/>
            </a:pPr>
            <a:r>
              <a:rPr lang="en" sz="7200" b="1">
                <a:solidFill>
                  <a:srgbClr val="011A3C"/>
                </a:solidFill>
              </a:rPr>
              <a:t>Agriculture and Environment</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 in Agriculture (Stawell Secondary)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 in Horticulture (Ballarat Cluster)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 in Animal Care (Ballarat Cluster) Not ATAR scored</a:t>
            </a:r>
            <a:endParaRPr sz="7200">
              <a:solidFill>
                <a:srgbClr val="011A3C"/>
              </a:solidFill>
            </a:endParaRPr>
          </a:p>
          <a:p>
            <a:pPr marL="0" lvl="0" indent="0" algn="l" rtl="0">
              <a:lnSpc>
                <a:spcPct val="120000"/>
              </a:lnSpc>
              <a:spcBef>
                <a:spcPts val="1400"/>
              </a:spcBef>
              <a:spcAft>
                <a:spcPts val="0"/>
              </a:spcAft>
              <a:buNone/>
            </a:pPr>
            <a:r>
              <a:rPr lang="en" sz="7200" b="1">
                <a:solidFill>
                  <a:srgbClr val="011A3C"/>
                </a:solidFill>
              </a:rPr>
              <a:t>Hair and Beauty</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 in Salon Assistant (Stawell Secondary) Not ATAR scored</a:t>
            </a:r>
            <a:endParaRPr sz="7200">
              <a:solidFill>
                <a:srgbClr val="011A3C"/>
              </a:solidFill>
            </a:endParaRPr>
          </a:p>
          <a:p>
            <a:pPr marL="0" lvl="0" indent="0" algn="l" rtl="0">
              <a:spcBef>
                <a:spcPts val="1200"/>
              </a:spcBef>
              <a:spcAft>
                <a:spcPts val="120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6"/>
          <p:cNvSpPr txBox="1">
            <a:spLocks noGrp="1"/>
          </p:cNvSpPr>
          <p:nvPr>
            <p:ph type="title"/>
          </p:nvPr>
        </p:nvSpPr>
        <p:spPr>
          <a:xfrm>
            <a:off x="311700" y="445025"/>
            <a:ext cx="8520600" cy="572700"/>
          </a:xfrm>
          <a:prstGeom prst="rect">
            <a:avLst/>
          </a:prstGeom>
          <a:gradFill>
            <a:gsLst>
              <a:gs pos="0">
                <a:srgbClr val="F2F2F2"/>
              </a:gs>
              <a:gs pos="100000">
                <a:srgbClr val="A6A6A6"/>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Clr>
                <a:schemeClr val="dk1"/>
              </a:buClr>
              <a:buSzPct val="39285"/>
              <a:buFont typeface="Arial"/>
              <a:buNone/>
            </a:pPr>
            <a:r>
              <a:rPr lang="en"/>
              <a:t>Flexible VET options (continued)</a:t>
            </a:r>
            <a:endParaRPr/>
          </a:p>
          <a:p>
            <a:pPr marL="0" lvl="0" indent="0" algn="l" rtl="0">
              <a:spcBef>
                <a:spcPts val="0"/>
              </a:spcBef>
              <a:spcAft>
                <a:spcPts val="0"/>
              </a:spcAft>
              <a:buNone/>
            </a:pPr>
            <a:endParaRPr/>
          </a:p>
        </p:txBody>
      </p:sp>
      <p:sp>
        <p:nvSpPr>
          <p:cNvPr id="137" name="Google Shape;137;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lnSpc>
                <a:spcPct val="120000"/>
              </a:lnSpc>
              <a:spcBef>
                <a:spcPts val="1400"/>
              </a:spcBef>
              <a:spcAft>
                <a:spcPts val="0"/>
              </a:spcAft>
              <a:buClr>
                <a:schemeClr val="dk1"/>
              </a:buClr>
              <a:buSzPts val="275"/>
              <a:buFont typeface="Arial"/>
              <a:buNone/>
            </a:pPr>
            <a:r>
              <a:rPr lang="en" sz="7200" b="1">
                <a:solidFill>
                  <a:srgbClr val="011A3C"/>
                </a:solidFill>
              </a:rPr>
              <a:t>Creative industries</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 in Creative Industries (Ballarat Cluster)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III in Screen and Media (Ballarat Cluster)</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 in Applied Fashion Design and Technology (Ballarat Cluster)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 in Music (Marian College) Not ATAR scored</a:t>
            </a:r>
            <a:endParaRPr sz="7200">
              <a:solidFill>
                <a:srgbClr val="011A3C"/>
              </a:solidFill>
            </a:endParaRPr>
          </a:p>
          <a:p>
            <a:pPr marL="457200" lvl="0" indent="-342900" algn="l" rtl="0">
              <a:spcBef>
                <a:spcPts val="0"/>
              </a:spcBef>
              <a:spcAft>
                <a:spcPts val="0"/>
              </a:spcAft>
              <a:buClr>
                <a:srgbClr val="011A3C"/>
              </a:buClr>
              <a:buSzPct val="100000"/>
              <a:buChar char="○"/>
            </a:pPr>
            <a:r>
              <a:rPr lang="en" sz="7200">
                <a:solidFill>
                  <a:srgbClr val="011A3C"/>
                </a:solidFill>
              </a:rPr>
              <a:t>Certificate III in Music (Performance or Sound Production) (Marian College)</a:t>
            </a:r>
            <a:endParaRPr sz="7200">
              <a:solidFill>
                <a:srgbClr val="011A3C"/>
              </a:solidFill>
            </a:endParaRPr>
          </a:p>
          <a:p>
            <a:pPr marL="0" lvl="0" indent="0" algn="l" rtl="0">
              <a:lnSpc>
                <a:spcPct val="120000"/>
              </a:lnSpc>
              <a:spcBef>
                <a:spcPts val="1400"/>
              </a:spcBef>
              <a:spcAft>
                <a:spcPts val="0"/>
              </a:spcAft>
              <a:buNone/>
            </a:pPr>
            <a:r>
              <a:rPr lang="en" sz="7200" b="1">
                <a:solidFill>
                  <a:srgbClr val="011A3C"/>
                </a:solidFill>
              </a:rPr>
              <a:t>Sport and Recreation</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III in Sport and Recreation (Marian College)</a:t>
            </a:r>
            <a:endParaRPr sz="7200">
              <a:solidFill>
                <a:srgbClr val="011A3C"/>
              </a:solidFill>
            </a:endParaRPr>
          </a:p>
          <a:p>
            <a:pPr marL="0" lvl="0" indent="0" algn="l" rtl="0">
              <a:lnSpc>
                <a:spcPct val="120000"/>
              </a:lnSpc>
              <a:spcBef>
                <a:spcPts val="1400"/>
              </a:spcBef>
              <a:spcAft>
                <a:spcPts val="0"/>
              </a:spcAft>
              <a:buNone/>
            </a:pPr>
            <a:r>
              <a:rPr lang="en" sz="7200" b="1">
                <a:solidFill>
                  <a:srgbClr val="011A3C"/>
                </a:solidFill>
              </a:rPr>
              <a:t>Business</a:t>
            </a:r>
            <a:endParaRPr sz="7200" b="1">
              <a:solidFill>
                <a:srgbClr val="011A3C"/>
              </a:solidFill>
            </a:endParaRPr>
          </a:p>
          <a:p>
            <a:pPr marL="457200" lvl="0" indent="-342900" algn="l" rtl="0">
              <a:spcBef>
                <a:spcPts val="1200"/>
              </a:spcBef>
              <a:spcAft>
                <a:spcPts val="0"/>
              </a:spcAft>
              <a:buClr>
                <a:srgbClr val="011A3C"/>
              </a:buClr>
              <a:buSzPct val="100000"/>
              <a:buChar char="○"/>
            </a:pPr>
            <a:r>
              <a:rPr lang="en" sz="7200">
                <a:solidFill>
                  <a:srgbClr val="011A3C"/>
                </a:solidFill>
              </a:rPr>
              <a:t>Certificate III in Business (Marian College)</a:t>
            </a:r>
            <a:endParaRPr sz="7200">
              <a:solidFill>
                <a:srgbClr val="011A3C"/>
              </a:solidFill>
            </a:endParaRPr>
          </a:p>
          <a:p>
            <a:pPr marL="0" lvl="0" indent="0" algn="l" rtl="0">
              <a:spcBef>
                <a:spcPts val="1200"/>
              </a:spcBef>
              <a:spcAft>
                <a:spcPts val="0"/>
              </a:spcAft>
              <a:buNone/>
            </a:pPr>
            <a:endParaRPr sz="5600">
              <a:solidFill>
                <a:srgbClr val="011A3C"/>
              </a:solidFill>
            </a:endParaRPr>
          </a:p>
          <a:p>
            <a:pPr marL="0" lvl="0" indent="0" algn="l" rtl="0">
              <a:lnSpc>
                <a:spcPct val="120000"/>
              </a:lnSpc>
              <a:spcBef>
                <a:spcPts val="1400"/>
              </a:spcBef>
              <a:spcAft>
                <a:spcPts val="0"/>
              </a:spcAft>
              <a:buClr>
                <a:schemeClr val="dk1"/>
              </a:buClr>
              <a:buSzPts val="275"/>
              <a:buFont typeface="Arial"/>
              <a:buNone/>
            </a:pPr>
            <a:endParaRPr sz="5600" b="1">
              <a:solidFill>
                <a:srgbClr val="011A3C"/>
              </a:solidFill>
            </a:endParaRPr>
          </a:p>
          <a:p>
            <a:pPr marL="0" lvl="0" indent="0" algn="l" rtl="0">
              <a:spcBef>
                <a:spcPts val="1200"/>
              </a:spcBef>
              <a:spcAft>
                <a:spcPts val="0"/>
              </a:spcAft>
              <a:buClr>
                <a:schemeClr val="dk1"/>
              </a:buClr>
              <a:buSzPct val="91666"/>
              <a:buFont typeface="Arial"/>
              <a:buNone/>
            </a:pPr>
            <a:endParaRPr sz="1200">
              <a:solidFill>
                <a:srgbClr val="011A3C"/>
              </a:solidFill>
            </a:endParaRPr>
          </a:p>
          <a:p>
            <a:pPr marL="0" lvl="0" indent="0" algn="l" rtl="0">
              <a:lnSpc>
                <a:spcPct val="120000"/>
              </a:lnSpc>
              <a:spcBef>
                <a:spcPts val="1400"/>
              </a:spcBef>
              <a:spcAft>
                <a:spcPts val="0"/>
              </a:spcAft>
              <a:buClr>
                <a:schemeClr val="dk1"/>
              </a:buClr>
              <a:buSzPct val="84615"/>
              <a:buFont typeface="Arial"/>
              <a:buNone/>
            </a:pPr>
            <a:endParaRPr sz="1300" b="1">
              <a:solidFill>
                <a:srgbClr val="011A3C"/>
              </a:solidFill>
            </a:endParaRPr>
          </a:p>
          <a:p>
            <a:pPr marL="0" lvl="0" indent="0" algn="l" rtl="0">
              <a:spcBef>
                <a:spcPts val="400"/>
              </a:spcBef>
              <a:spcAft>
                <a:spcPts val="0"/>
              </a:spcAft>
              <a:buClr>
                <a:schemeClr val="dk1"/>
              </a:buClr>
              <a:buSzPct val="61111"/>
              <a:buFont typeface="Arial"/>
              <a:buNone/>
            </a:pPr>
            <a:endParaRPr/>
          </a:p>
          <a:p>
            <a:pPr marL="0" lvl="0" indent="0" algn="l" rtl="0">
              <a:spcBef>
                <a:spcPts val="1200"/>
              </a:spcBef>
              <a:spcAft>
                <a:spcPts val="1200"/>
              </a:spcAft>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7"/>
          <p:cNvSpPr txBox="1">
            <a:spLocks noGrp="1"/>
          </p:cNvSpPr>
          <p:nvPr>
            <p:ph type="body" idx="1"/>
          </p:nvPr>
        </p:nvSpPr>
        <p:spPr>
          <a:xfrm>
            <a:off x="318326" y="615762"/>
            <a:ext cx="8520600" cy="3416400"/>
          </a:xfrm>
          <a:prstGeom prst="rect">
            <a:avLst/>
          </a:prstGeom>
          <a:gradFill>
            <a:gsLst>
              <a:gs pos="0">
                <a:srgbClr val="FFF6DB"/>
              </a:gs>
              <a:gs pos="100000">
                <a:srgbClr val="FAD25C"/>
              </a:gs>
            </a:gsLst>
            <a:lin ang="5400012" scaled="0"/>
          </a:gradFill>
        </p:spPr>
        <p:txBody>
          <a:bodyPr spcFirstLastPara="1" wrap="square" lIns="91425" tIns="91425" rIns="91425" bIns="91425" anchor="t" anchorCtr="0">
            <a:normAutofit fontScale="92500"/>
          </a:bodyPr>
          <a:lstStyle/>
          <a:p>
            <a:pPr marL="0" lvl="0" indent="0" algn="ctr" rtl="0">
              <a:lnSpc>
                <a:spcPct val="100000"/>
              </a:lnSpc>
              <a:spcBef>
                <a:spcPts val="0"/>
              </a:spcBef>
              <a:spcAft>
                <a:spcPts val="0"/>
              </a:spcAft>
              <a:buNone/>
            </a:pPr>
            <a:r>
              <a:rPr lang="en" sz="2800" dirty="0">
                <a:solidFill>
                  <a:schemeClr val="dk1"/>
                </a:solidFill>
              </a:rPr>
              <a:t/>
            </a:r>
            <a:br>
              <a:rPr lang="en" sz="2800" dirty="0">
                <a:solidFill>
                  <a:schemeClr val="dk1"/>
                </a:solidFill>
              </a:rPr>
            </a:br>
            <a:endParaRPr sz="2800" dirty="0">
              <a:solidFill>
                <a:schemeClr val="dk1"/>
              </a:solidFill>
            </a:endParaRPr>
          </a:p>
          <a:p>
            <a:pPr marL="0" lvl="0" indent="0" algn="ctr" rtl="0">
              <a:lnSpc>
                <a:spcPct val="100000"/>
              </a:lnSpc>
              <a:spcBef>
                <a:spcPts val="0"/>
              </a:spcBef>
              <a:spcAft>
                <a:spcPts val="0"/>
              </a:spcAft>
              <a:buClr>
                <a:schemeClr val="dk1"/>
              </a:buClr>
              <a:buSzPts val="1100"/>
              <a:buFont typeface="Arial"/>
              <a:buNone/>
            </a:pPr>
            <a:endParaRPr sz="2800" dirty="0">
              <a:solidFill>
                <a:schemeClr val="dk1"/>
              </a:solidFill>
            </a:endParaRPr>
          </a:p>
          <a:p>
            <a:pPr marL="0" lvl="0" indent="0" algn="ctr" rtl="0">
              <a:lnSpc>
                <a:spcPct val="100000"/>
              </a:lnSpc>
              <a:spcBef>
                <a:spcPts val="0"/>
              </a:spcBef>
              <a:spcAft>
                <a:spcPts val="0"/>
              </a:spcAft>
              <a:buClr>
                <a:schemeClr val="dk1"/>
              </a:buClr>
              <a:buSzPts val="1100"/>
              <a:buFont typeface="Arial"/>
              <a:buNone/>
            </a:pPr>
            <a:r>
              <a:rPr lang="en" sz="2800" dirty="0">
                <a:solidFill>
                  <a:schemeClr val="dk1"/>
                </a:solidFill>
              </a:rPr>
              <a:t>Pathways via Faculty information</a:t>
            </a:r>
            <a:endParaRPr sz="2800" dirty="0">
              <a:solidFill>
                <a:schemeClr val="dk1"/>
              </a:solidFill>
            </a:endParaRPr>
          </a:p>
          <a:p>
            <a:pPr marL="0" lvl="0" indent="0" algn="ctr" rtl="0">
              <a:lnSpc>
                <a:spcPct val="100000"/>
              </a:lnSpc>
              <a:spcBef>
                <a:spcPts val="0"/>
              </a:spcBef>
              <a:spcAft>
                <a:spcPts val="0"/>
              </a:spcAft>
              <a:buClr>
                <a:schemeClr val="dk1"/>
              </a:buClr>
              <a:buSzPts val="1100"/>
              <a:buFont typeface="Arial"/>
              <a:buNone/>
            </a:pPr>
            <a:endParaRPr sz="2800" dirty="0">
              <a:solidFill>
                <a:schemeClr val="dk1"/>
              </a:solidFill>
            </a:endParaRPr>
          </a:p>
          <a:p>
            <a:pPr marL="0" lvl="0" indent="0" algn="ctr" rtl="0">
              <a:lnSpc>
                <a:spcPct val="100000"/>
              </a:lnSpc>
              <a:spcBef>
                <a:spcPts val="0"/>
              </a:spcBef>
              <a:spcAft>
                <a:spcPts val="0"/>
              </a:spcAft>
              <a:buClr>
                <a:schemeClr val="dk1"/>
              </a:buClr>
              <a:buSzPts val="1100"/>
              <a:buFont typeface="Arial"/>
              <a:buNone/>
            </a:pPr>
            <a:r>
              <a:rPr lang="en" sz="2800" dirty="0">
                <a:solidFill>
                  <a:schemeClr val="dk1"/>
                </a:solidFill>
              </a:rPr>
              <a:t>Please be aware that elective choices are based on the number of students who select an elective.</a:t>
            </a:r>
            <a:endParaRPr sz="2800" dirty="0">
              <a:solidFill>
                <a:schemeClr val="dk1"/>
              </a:solidFill>
            </a:endParaRPr>
          </a:p>
          <a:p>
            <a:pPr marL="0" lvl="0" indent="0" algn="ctr" rtl="0">
              <a:lnSpc>
                <a:spcPct val="100000"/>
              </a:lnSpc>
              <a:spcBef>
                <a:spcPts val="0"/>
              </a:spcBef>
              <a:spcAft>
                <a:spcPts val="0"/>
              </a:spcAft>
              <a:buClr>
                <a:schemeClr val="dk1"/>
              </a:buClr>
              <a:buSzPts val="1100"/>
              <a:buFont typeface="Arial"/>
              <a:buNone/>
            </a:pPr>
            <a:r>
              <a:rPr lang="en" sz="2800" dirty="0">
                <a:solidFill>
                  <a:schemeClr val="dk1"/>
                </a:solidFill>
              </a:rPr>
              <a:t>We cannot guarantee that your elective choices will run.</a:t>
            </a:r>
            <a:endParaRPr sz="2800" dirty="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8"/>
          <p:cNvSpPr txBox="1"/>
          <p:nvPr/>
        </p:nvSpPr>
        <p:spPr>
          <a:xfrm>
            <a:off x="0" y="2593625"/>
            <a:ext cx="13446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Religion</a:t>
            </a:r>
            <a:endParaRPr sz="1100"/>
          </a:p>
        </p:txBody>
      </p:sp>
      <p:sp>
        <p:nvSpPr>
          <p:cNvPr id="148" name="Google Shape;148;p28"/>
          <p:cNvSpPr txBox="1"/>
          <p:nvPr/>
        </p:nvSpPr>
        <p:spPr>
          <a:xfrm>
            <a:off x="1526025" y="2616987"/>
            <a:ext cx="13446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dirty="0"/>
              <a:t>Year 8 Religion</a:t>
            </a:r>
            <a:endParaRPr sz="1100" dirty="0"/>
          </a:p>
        </p:txBody>
      </p:sp>
      <p:sp>
        <p:nvSpPr>
          <p:cNvPr id="149" name="Google Shape;149;p28"/>
          <p:cNvSpPr txBox="1"/>
          <p:nvPr/>
        </p:nvSpPr>
        <p:spPr>
          <a:xfrm>
            <a:off x="3007225" y="2616987"/>
            <a:ext cx="16047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Religion</a:t>
            </a:r>
            <a:endParaRPr sz="1100"/>
          </a:p>
        </p:txBody>
      </p:sp>
      <p:sp>
        <p:nvSpPr>
          <p:cNvPr id="150" name="Google Shape;150;p28"/>
          <p:cNvSpPr txBox="1"/>
          <p:nvPr/>
        </p:nvSpPr>
        <p:spPr>
          <a:xfrm>
            <a:off x="4770937" y="2606560"/>
            <a:ext cx="16047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Religion</a:t>
            </a:r>
            <a:endParaRPr sz="1100"/>
          </a:p>
        </p:txBody>
      </p:sp>
      <p:sp>
        <p:nvSpPr>
          <p:cNvPr id="151" name="Google Shape;151;p28"/>
          <p:cNvSpPr txBox="1"/>
          <p:nvPr/>
        </p:nvSpPr>
        <p:spPr>
          <a:xfrm>
            <a:off x="1051100" y="202534"/>
            <a:ext cx="6633900" cy="923299"/>
          </a:xfrm>
          <a:prstGeom prst="rect">
            <a:avLst/>
          </a:prstGeom>
          <a:gradFill>
            <a:gsLst>
              <a:gs pos="0">
                <a:srgbClr val="CC4125"/>
              </a:gs>
              <a:gs pos="100000">
                <a:srgbClr val="D96868"/>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dirty="0"/>
              <a:t>Marian College Religious Education </a:t>
            </a:r>
            <a:r>
              <a:rPr lang="en" sz="2400" dirty="0" smtClean="0"/>
              <a:t> PATHWAY</a:t>
            </a:r>
            <a:endParaRPr sz="2400" dirty="0"/>
          </a:p>
        </p:txBody>
      </p:sp>
      <p:sp>
        <p:nvSpPr>
          <p:cNvPr id="152" name="Google Shape;152;p28"/>
          <p:cNvSpPr txBox="1"/>
          <p:nvPr/>
        </p:nvSpPr>
        <p:spPr>
          <a:xfrm>
            <a:off x="6534650" y="2339675"/>
            <a:ext cx="1217700" cy="8619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 1 </a:t>
            </a:r>
            <a:endParaRPr sz="1100"/>
          </a:p>
          <a:p>
            <a:pPr marL="0" lvl="0" indent="0" algn="ctr" rtl="0">
              <a:spcBef>
                <a:spcPts val="0"/>
              </a:spcBef>
              <a:spcAft>
                <a:spcPts val="0"/>
              </a:spcAft>
              <a:buNone/>
            </a:pPr>
            <a:r>
              <a:rPr lang="en" sz="1100"/>
              <a:t>Religion and Society</a:t>
            </a:r>
            <a:endParaRPr sz="1100"/>
          </a:p>
          <a:p>
            <a:pPr marL="0" lvl="0" indent="0" algn="ctr" rtl="0">
              <a:spcBef>
                <a:spcPts val="0"/>
              </a:spcBef>
              <a:spcAft>
                <a:spcPts val="0"/>
              </a:spcAft>
              <a:buNone/>
            </a:pPr>
            <a:endParaRPr sz="1100"/>
          </a:p>
        </p:txBody>
      </p:sp>
      <p:sp>
        <p:nvSpPr>
          <p:cNvPr id="153" name="Google Shape;153;p28"/>
          <p:cNvSpPr txBox="1"/>
          <p:nvPr/>
        </p:nvSpPr>
        <p:spPr>
          <a:xfrm>
            <a:off x="7888950" y="2339675"/>
            <a:ext cx="1217700" cy="10314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Internal Religious Education Program</a:t>
            </a:r>
            <a:endParaRPr sz="1100"/>
          </a:p>
          <a:p>
            <a:pPr marL="0" lvl="0" indent="0" algn="l" rtl="0">
              <a:spcBef>
                <a:spcPts val="0"/>
              </a:spcBef>
              <a:spcAft>
                <a:spcPts val="0"/>
              </a:spcAft>
              <a:buNone/>
            </a:pPr>
            <a:endParaRPr sz="1100"/>
          </a:p>
        </p:txBody>
      </p:sp>
      <p:sp>
        <p:nvSpPr>
          <p:cNvPr id="154" name="Google Shape;154;p28"/>
          <p:cNvSpPr/>
          <p:nvPr/>
        </p:nvSpPr>
        <p:spPr>
          <a:xfrm>
            <a:off x="287461" y="1288094"/>
            <a:ext cx="8460600" cy="560400"/>
          </a:xfrm>
          <a:prstGeom prst="rightArrow">
            <a:avLst>
              <a:gd name="adj1" fmla="val 50000"/>
              <a:gd name="adj2" fmla="val 50000"/>
            </a:avLst>
          </a:prstGeom>
          <a:gradFill>
            <a:gsLst>
              <a:gs pos="0">
                <a:srgbClr val="CC4125"/>
              </a:gs>
              <a:gs pos="100000">
                <a:srgbClr val="D96868"/>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8"/>
          <p:cNvSpPr txBox="1"/>
          <p:nvPr/>
        </p:nvSpPr>
        <p:spPr>
          <a:xfrm>
            <a:off x="6541150" y="1909475"/>
            <a:ext cx="12177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156" name="Google Shape;156;p28"/>
          <p:cNvSpPr txBox="1"/>
          <p:nvPr/>
        </p:nvSpPr>
        <p:spPr>
          <a:xfrm>
            <a:off x="7888950" y="1909475"/>
            <a:ext cx="1168500" cy="354000"/>
          </a:xfrm>
          <a:prstGeom prst="rect">
            <a:avLst/>
          </a:prstGeom>
          <a:gradFill>
            <a:gsLst>
              <a:gs pos="0">
                <a:srgbClr val="CC4125"/>
              </a:gs>
              <a:gs pos="100000">
                <a:srgbClr val="D96868"/>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9"/>
          <p:cNvSpPr txBox="1"/>
          <p:nvPr/>
        </p:nvSpPr>
        <p:spPr>
          <a:xfrm>
            <a:off x="89650" y="2442875"/>
            <a:ext cx="13446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ART</a:t>
            </a:r>
            <a:endParaRPr sz="1100"/>
          </a:p>
        </p:txBody>
      </p:sp>
      <p:sp>
        <p:nvSpPr>
          <p:cNvPr id="162" name="Google Shape;162;p29"/>
          <p:cNvSpPr txBox="1"/>
          <p:nvPr/>
        </p:nvSpPr>
        <p:spPr>
          <a:xfrm>
            <a:off x="1537450" y="2442875"/>
            <a:ext cx="13446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ART</a:t>
            </a:r>
            <a:endParaRPr sz="1100"/>
          </a:p>
        </p:txBody>
      </p:sp>
      <p:sp>
        <p:nvSpPr>
          <p:cNvPr id="163" name="Google Shape;163;p29"/>
          <p:cNvSpPr txBox="1"/>
          <p:nvPr/>
        </p:nvSpPr>
        <p:spPr>
          <a:xfrm>
            <a:off x="3061450" y="19094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CERAMICS</a:t>
            </a:r>
            <a:endParaRPr sz="1100"/>
          </a:p>
        </p:txBody>
      </p:sp>
      <p:sp>
        <p:nvSpPr>
          <p:cNvPr id="164" name="Google Shape;164;p29"/>
          <p:cNvSpPr txBox="1"/>
          <p:nvPr/>
        </p:nvSpPr>
        <p:spPr>
          <a:xfrm>
            <a:off x="3061450" y="23666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ART</a:t>
            </a:r>
            <a:endParaRPr sz="1100"/>
          </a:p>
        </p:txBody>
      </p:sp>
      <p:sp>
        <p:nvSpPr>
          <p:cNvPr id="165" name="Google Shape;165;p29"/>
          <p:cNvSpPr txBox="1"/>
          <p:nvPr/>
        </p:nvSpPr>
        <p:spPr>
          <a:xfrm>
            <a:off x="3061450" y="28238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PHOTO</a:t>
            </a:r>
            <a:endParaRPr sz="1100"/>
          </a:p>
        </p:txBody>
      </p:sp>
      <p:sp>
        <p:nvSpPr>
          <p:cNvPr id="166" name="Google Shape;166;p29"/>
          <p:cNvSpPr txBox="1"/>
          <p:nvPr/>
        </p:nvSpPr>
        <p:spPr>
          <a:xfrm>
            <a:off x="4814050" y="17570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CERAMICS</a:t>
            </a:r>
            <a:endParaRPr sz="1100"/>
          </a:p>
        </p:txBody>
      </p:sp>
      <p:sp>
        <p:nvSpPr>
          <p:cNvPr id="167" name="Google Shape;167;p29"/>
          <p:cNvSpPr txBox="1"/>
          <p:nvPr/>
        </p:nvSpPr>
        <p:spPr>
          <a:xfrm>
            <a:off x="4814050" y="23666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ART</a:t>
            </a:r>
            <a:endParaRPr sz="1100"/>
          </a:p>
        </p:txBody>
      </p:sp>
      <p:sp>
        <p:nvSpPr>
          <p:cNvPr id="168" name="Google Shape;168;p29"/>
          <p:cNvSpPr txBox="1"/>
          <p:nvPr/>
        </p:nvSpPr>
        <p:spPr>
          <a:xfrm>
            <a:off x="4814050" y="2976275"/>
            <a:ext cx="1604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PHOTO</a:t>
            </a:r>
            <a:endParaRPr sz="1100"/>
          </a:p>
        </p:txBody>
      </p:sp>
      <p:sp>
        <p:nvSpPr>
          <p:cNvPr id="169" name="Google Shape;169;p29"/>
          <p:cNvSpPr txBox="1"/>
          <p:nvPr/>
        </p:nvSpPr>
        <p:spPr>
          <a:xfrm>
            <a:off x="1051100" y="280150"/>
            <a:ext cx="6633900" cy="554100"/>
          </a:xfrm>
          <a:prstGeom prst="rect">
            <a:avLst/>
          </a:prstGeom>
          <a:gradFill>
            <a:gsLst>
              <a:gs pos="0">
                <a:srgbClr val="DFE9FB"/>
              </a:gs>
              <a:gs pos="100000">
                <a:srgbClr val="6E9BE7"/>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VISUAL ARTS PATHWAY</a:t>
            </a:r>
            <a:endParaRPr sz="2400"/>
          </a:p>
        </p:txBody>
      </p:sp>
      <p:sp>
        <p:nvSpPr>
          <p:cNvPr id="170" name="Google Shape;170;p29"/>
          <p:cNvSpPr txBox="1"/>
          <p:nvPr/>
        </p:nvSpPr>
        <p:spPr>
          <a:xfrm>
            <a:off x="6541000" y="2339675"/>
            <a:ext cx="1217700" cy="8619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Art Making and Exhibiting</a:t>
            </a:r>
            <a:endParaRPr sz="1100"/>
          </a:p>
          <a:p>
            <a:pPr marL="0" lvl="0" indent="0" algn="ctr" rtl="0">
              <a:spcBef>
                <a:spcPts val="0"/>
              </a:spcBef>
              <a:spcAft>
                <a:spcPts val="0"/>
              </a:spcAft>
              <a:buNone/>
            </a:pPr>
            <a:r>
              <a:rPr lang="en" sz="1100"/>
              <a:t>UNIT 1&amp;2</a:t>
            </a:r>
            <a:endParaRPr sz="1100"/>
          </a:p>
          <a:p>
            <a:pPr marL="0" lvl="0" indent="0" algn="ctr" rtl="0">
              <a:spcBef>
                <a:spcPts val="0"/>
              </a:spcBef>
              <a:spcAft>
                <a:spcPts val="0"/>
              </a:spcAft>
              <a:buNone/>
            </a:pPr>
            <a:endParaRPr sz="1100"/>
          </a:p>
        </p:txBody>
      </p:sp>
      <p:sp>
        <p:nvSpPr>
          <p:cNvPr id="171" name="Google Shape;171;p29"/>
          <p:cNvSpPr txBox="1"/>
          <p:nvPr/>
        </p:nvSpPr>
        <p:spPr>
          <a:xfrm>
            <a:off x="7888950" y="2366675"/>
            <a:ext cx="1217700" cy="8619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Art Making and Exhibiting</a:t>
            </a:r>
            <a:endParaRPr sz="1100"/>
          </a:p>
          <a:p>
            <a:pPr marL="0" lvl="0" indent="0" algn="ctr" rtl="0">
              <a:spcBef>
                <a:spcPts val="0"/>
              </a:spcBef>
              <a:spcAft>
                <a:spcPts val="0"/>
              </a:spcAft>
              <a:buNone/>
            </a:pPr>
            <a:r>
              <a:rPr lang="en" sz="1100"/>
              <a:t> UNIT 3&amp;4</a:t>
            </a:r>
            <a:endParaRPr sz="1100"/>
          </a:p>
          <a:p>
            <a:pPr marL="0" lvl="0" indent="0" algn="l" rtl="0">
              <a:spcBef>
                <a:spcPts val="0"/>
              </a:spcBef>
              <a:spcAft>
                <a:spcPts val="0"/>
              </a:spcAft>
              <a:buNone/>
            </a:pPr>
            <a:endParaRPr sz="1100"/>
          </a:p>
        </p:txBody>
      </p:sp>
      <p:sp>
        <p:nvSpPr>
          <p:cNvPr id="172" name="Google Shape;172;p29"/>
          <p:cNvSpPr/>
          <p:nvPr/>
        </p:nvSpPr>
        <p:spPr>
          <a:xfrm>
            <a:off x="373600" y="941075"/>
            <a:ext cx="8460600" cy="560400"/>
          </a:xfrm>
          <a:prstGeom prst="rightArrow">
            <a:avLst>
              <a:gd name="adj1" fmla="val 50000"/>
              <a:gd name="adj2" fmla="val 50000"/>
            </a:avLst>
          </a:prstGeom>
          <a:gradFill>
            <a:gsLst>
              <a:gs pos="0">
                <a:srgbClr val="DFE9FB"/>
              </a:gs>
              <a:gs pos="100000">
                <a:srgbClr val="6E9BE7"/>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29"/>
          <p:cNvSpPr txBox="1"/>
          <p:nvPr/>
        </p:nvSpPr>
        <p:spPr>
          <a:xfrm>
            <a:off x="6541150" y="1909475"/>
            <a:ext cx="12177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174" name="Google Shape;174;p29"/>
          <p:cNvSpPr txBox="1"/>
          <p:nvPr/>
        </p:nvSpPr>
        <p:spPr>
          <a:xfrm>
            <a:off x="7938250" y="1909475"/>
            <a:ext cx="1168500" cy="354000"/>
          </a:xfrm>
          <a:prstGeom prst="rect">
            <a:avLst/>
          </a:prstGeom>
          <a:gradFill>
            <a:gsLst>
              <a:gs pos="0">
                <a:srgbClr val="DFE9FB"/>
              </a:gs>
              <a:gs pos="100000">
                <a:srgbClr val="6E9BE7"/>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175" name="Google Shape;175;p29"/>
          <p:cNvSpPr txBox="1"/>
          <p:nvPr/>
        </p:nvSpPr>
        <p:spPr>
          <a:xfrm>
            <a:off x="247600" y="4804800"/>
            <a:ext cx="33462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1"/>
                </a:solidFill>
              </a:rPr>
              <a:t>We also offer Piano and Singing lesson privately</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0"/>
          <p:cNvSpPr txBox="1"/>
          <p:nvPr/>
        </p:nvSpPr>
        <p:spPr>
          <a:xfrm>
            <a:off x="89650" y="2442875"/>
            <a:ext cx="13446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Music</a:t>
            </a:r>
            <a:endParaRPr sz="1100"/>
          </a:p>
        </p:txBody>
      </p:sp>
      <p:sp>
        <p:nvSpPr>
          <p:cNvPr id="181" name="Google Shape;181;p30"/>
          <p:cNvSpPr txBox="1"/>
          <p:nvPr/>
        </p:nvSpPr>
        <p:spPr>
          <a:xfrm>
            <a:off x="1537450" y="2442875"/>
            <a:ext cx="13446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Music</a:t>
            </a:r>
            <a:endParaRPr sz="1100"/>
          </a:p>
        </p:txBody>
      </p:sp>
      <p:sp>
        <p:nvSpPr>
          <p:cNvPr id="182" name="Google Shape;182;p30"/>
          <p:cNvSpPr txBox="1"/>
          <p:nvPr/>
        </p:nvSpPr>
        <p:spPr>
          <a:xfrm>
            <a:off x="3061450" y="19094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Popular Music</a:t>
            </a:r>
            <a:endParaRPr sz="1100"/>
          </a:p>
        </p:txBody>
      </p:sp>
      <p:sp>
        <p:nvSpPr>
          <p:cNvPr id="183" name="Google Shape;183;p30"/>
          <p:cNvSpPr txBox="1"/>
          <p:nvPr/>
        </p:nvSpPr>
        <p:spPr>
          <a:xfrm>
            <a:off x="3061450" y="2366675"/>
            <a:ext cx="1604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Music Technology</a:t>
            </a:r>
            <a:endParaRPr sz="1100"/>
          </a:p>
        </p:txBody>
      </p:sp>
      <p:sp>
        <p:nvSpPr>
          <p:cNvPr id="184" name="Google Shape;184;p30"/>
          <p:cNvSpPr txBox="1"/>
          <p:nvPr/>
        </p:nvSpPr>
        <p:spPr>
          <a:xfrm>
            <a:off x="3061450" y="30524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Dance</a:t>
            </a:r>
            <a:endParaRPr sz="1100"/>
          </a:p>
        </p:txBody>
      </p:sp>
      <p:sp>
        <p:nvSpPr>
          <p:cNvPr id="185" name="Google Shape;185;p30"/>
          <p:cNvSpPr txBox="1"/>
          <p:nvPr/>
        </p:nvSpPr>
        <p:spPr>
          <a:xfrm>
            <a:off x="4814050" y="2061875"/>
            <a:ext cx="1604700" cy="6927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Music performance and composition </a:t>
            </a:r>
            <a:endParaRPr sz="1100"/>
          </a:p>
        </p:txBody>
      </p:sp>
      <p:sp>
        <p:nvSpPr>
          <p:cNvPr id="186" name="Google Shape;186;p30"/>
          <p:cNvSpPr txBox="1"/>
          <p:nvPr/>
        </p:nvSpPr>
        <p:spPr>
          <a:xfrm>
            <a:off x="4814050" y="29000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Dance </a:t>
            </a:r>
            <a:endParaRPr sz="1100"/>
          </a:p>
        </p:txBody>
      </p:sp>
      <p:sp>
        <p:nvSpPr>
          <p:cNvPr id="187" name="Google Shape;187;p30"/>
          <p:cNvSpPr txBox="1"/>
          <p:nvPr/>
        </p:nvSpPr>
        <p:spPr>
          <a:xfrm>
            <a:off x="1051100" y="280150"/>
            <a:ext cx="6633900" cy="554100"/>
          </a:xfrm>
          <a:prstGeom prst="rect">
            <a:avLst/>
          </a:prstGeom>
          <a:gradFill>
            <a:gsLst>
              <a:gs pos="0">
                <a:srgbClr val="DFE9FB"/>
              </a:gs>
              <a:gs pos="100000">
                <a:srgbClr val="6E9BE7"/>
              </a:gs>
            </a:gsLst>
            <a:path path="circle">
              <a:fillToRect l="50000" t="50000" r="50000" b="50000"/>
            </a:path>
            <a:tileRect/>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MUSIC PATHWAY</a:t>
            </a:r>
            <a:endParaRPr sz="2400"/>
          </a:p>
        </p:txBody>
      </p:sp>
      <p:sp>
        <p:nvSpPr>
          <p:cNvPr id="188" name="Google Shape;188;p30"/>
          <p:cNvSpPr txBox="1"/>
          <p:nvPr/>
        </p:nvSpPr>
        <p:spPr>
          <a:xfrm>
            <a:off x="6541000" y="23396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MUSIC Performance</a:t>
            </a:r>
            <a:endParaRPr sz="1100"/>
          </a:p>
        </p:txBody>
      </p:sp>
      <p:sp>
        <p:nvSpPr>
          <p:cNvPr id="189" name="Google Shape;189;p30"/>
          <p:cNvSpPr txBox="1"/>
          <p:nvPr/>
        </p:nvSpPr>
        <p:spPr>
          <a:xfrm>
            <a:off x="7938150" y="2366675"/>
            <a:ext cx="11685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MUSIC</a:t>
            </a:r>
            <a:endParaRPr sz="1100"/>
          </a:p>
          <a:p>
            <a:pPr marL="0" lvl="0" indent="0" algn="ctr" rtl="0">
              <a:spcBef>
                <a:spcPts val="0"/>
              </a:spcBef>
              <a:spcAft>
                <a:spcPts val="0"/>
              </a:spcAft>
              <a:buClr>
                <a:schemeClr val="dk1"/>
              </a:buClr>
              <a:buSzPts val="1100"/>
              <a:buFont typeface="Arial"/>
              <a:buNone/>
            </a:pPr>
            <a:r>
              <a:rPr lang="en" sz="1100">
                <a:solidFill>
                  <a:schemeClr val="dk1"/>
                </a:solidFill>
              </a:rPr>
              <a:t>Performance</a:t>
            </a:r>
            <a:endParaRPr sz="1100"/>
          </a:p>
        </p:txBody>
      </p:sp>
      <p:sp>
        <p:nvSpPr>
          <p:cNvPr id="190" name="Google Shape;190;p30"/>
          <p:cNvSpPr/>
          <p:nvPr/>
        </p:nvSpPr>
        <p:spPr>
          <a:xfrm>
            <a:off x="341700" y="959050"/>
            <a:ext cx="8460600" cy="560400"/>
          </a:xfrm>
          <a:prstGeom prst="rightArrow">
            <a:avLst>
              <a:gd name="adj1" fmla="val 50000"/>
              <a:gd name="adj2" fmla="val 50000"/>
            </a:avLst>
          </a:prstGeom>
          <a:gradFill>
            <a:gsLst>
              <a:gs pos="0">
                <a:srgbClr val="DFE9FB"/>
              </a:gs>
              <a:gs pos="100000">
                <a:srgbClr val="6E9BE7"/>
              </a:gs>
            </a:gsLst>
            <a:path path="circle">
              <a:fillToRect l="50000" t="50000" r="50000" b="50000"/>
            </a:path>
            <a:tileRect/>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30"/>
          <p:cNvSpPr txBox="1"/>
          <p:nvPr/>
        </p:nvSpPr>
        <p:spPr>
          <a:xfrm>
            <a:off x="6541150" y="1909475"/>
            <a:ext cx="1217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192" name="Google Shape;192;p30"/>
          <p:cNvSpPr txBox="1"/>
          <p:nvPr/>
        </p:nvSpPr>
        <p:spPr>
          <a:xfrm>
            <a:off x="7938250" y="1909475"/>
            <a:ext cx="11685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193" name="Google Shape;193;p30"/>
          <p:cNvSpPr txBox="1"/>
          <p:nvPr/>
        </p:nvSpPr>
        <p:spPr>
          <a:xfrm>
            <a:off x="6541000" y="29492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VET MUSIC</a:t>
            </a:r>
            <a:endParaRPr sz="1100"/>
          </a:p>
          <a:p>
            <a:pPr marL="0" lvl="0" indent="0" algn="ctr" rtl="0">
              <a:spcBef>
                <a:spcPts val="0"/>
              </a:spcBef>
              <a:spcAft>
                <a:spcPts val="0"/>
              </a:spcAft>
              <a:buNone/>
            </a:pPr>
            <a:endParaRPr sz="1100"/>
          </a:p>
        </p:txBody>
      </p:sp>
      <p:sp>
        <p:nvSpPr>
          <p:cNvPr id="194" name="Google Shape;194;p30"/>
          <p:cNvSpPr txBox="1"/>
          <p:nvPr/>
        </p:nvSpPr>
        <p:spPr>
          <a:xfrm>
            <a:off x="7912600" y="29492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VET MUSIC</a:t>
            </a:r>
            <a:endParaRPr sz="1100"/>
          </a:p>
          <a:p>
            <a:pPr marL="0" lvl="0" indent="0" algn="ctr" rtl="0">
              <a:spcBef>
                <a:spcPts val="0"/>
              </a:spcBef>
              <a:spcAft>
                <a:spcPts val="0"/>
              </a:spcAft>
              <a:buNone/>
            </a:pPr>
            <a:endParaRPr sz="1100"/>
          </a:p>
        </p:txBody>
      </p:sp>
      <p:sp>
        <p:nvSpPr>
          <p:cNvPr id="195" name="Google Shape;195;p30"/>
          <p:cNvSpPr txBox="1"/>
          <p:nvPr/>
        </p:nvSpPr>
        <p:spPr>
          <a:xfrm>
            <a:off x="203950" y="4710950"/>
            <a:ext cx="70710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t>* We also offer Piano and Singing lesson privately</a:t>
            </a:r>
            <a:endParaRPr sz="10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1"/>
          <p:cNvSpPr txBox="1"/>
          <p:nvPr/>
        </p:nvSpPr>
        <p:spPr>
          <a:xfrm>
            <a:off x="89650" y="2442875"/>
            <a:ext cx="13446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Drama</a:t>
            </a:r>
            <a:endParaRPr sz="1100"/>
          </a:p>
        </p:txBody>
      </p:sp>
      <p:sp>
        <p:nvSpPr>
          <p:cNvPr id="201" name="Google Shape;201;p31"/>
          <p:cNvSpPr txBox="1"/>
          <p:nvPr/>
        </p:nvSpPr>
        <p:spPr>
          <a:xfrm>
            <a:off x="1537450" y="2442875"/>
            <a:ext cx="13446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Drama</a:t>
            </a:r>
            <a:endParaRPr sz="1100"/>
          </a:p>
        </p:txBody>
      </p:sp>
      <p:sp>
        <p:nvSpPr>
          <p:cNvPr id="202" name="Google Shape;202;p31"/>
          <p:cNvSpPr txBox="1"/>
          <p:nvPr/>
        </p:nvSpPr>
        <p:spPr>
          <a:xfrm>
            <a:off x="3061450" y="24428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Drama</a:t>
            </a:r>
            <a:endParaRPr sz="1100"/>
          </a:p>
        </p:txBody>
      </p:sp>
      <p:sp>
        <p:nvSpPr>
          <p:cNvPr id="203" name="Google Shape;203;p31"/>
          <p:cNvSpPr txBox="1"/>
          <p:nvPr/>
        </p:nvSpPr>
        <p:spPr>
          <a:xfrm>
            <a:off x="4814050" y="2442875"/>
            <a:ext cx="1604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Drama </a:t>
            </a:r>
            <a:endParaRPr sz="1100"/>
          </a:p>
        </p:txBody>
      </p:sp>
      <p:sp>
        <p:nvSpPr>
          <p:cNvPr id="204" name="Google Shape;204;p31"/>
          <p:cNvSpPr txBox="1"/>
          <p:nvPr/>
        </p:nvSpPr>
        <p:spPr>
          <a:xfrm>
            <a:off x="1051100" y="280150"/>
            <a:ext cx="6633900" cy="554100"/>
          </a:xfrm>
          <a:prstGeom prst="rect">
            <a:avLst/>
          </a:prstGeom>
          <a:gradFill>
            <a:gsLst>
              <a:gs pos="0">
                <a:srgbClr val="DFE9FB"/>
              </a:gs>
              <a:gs pos="100000">
                <a:srgbClr val="6E9BE7"/>
              </a:gs>
            </a:gsLst>
            <a:path path="circle">
              <a:fillToRect l="50000" t="50000" r="50000" b="50000"/>
            </a:path>
            <a:tileRect/>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DRAMA PATHWAY</a:t>
            </a:r>
            <a:endParaRPr sz="2400"/>
          </a:p>
        </p:txBody>
      </p:sp>
      <p:sp>
        <p:nvSpPr>
          <p:cNvPr id="205" name="Google Shape;205;p31"/>
          <p:cNvSpPr txBox="1"/>
          <p:nvPr/>
        </p:nvSpPr>
        <p:spPr>
          <a:xfrm>
            <a:off x="6541000" y="2415875"/>
            <a:ext cx="1217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DRAMA</a:t>
            </a:r>
            <a:endParaRPr sz="1100"/>
          </a:p>
        </p:txBody>
      </p:sp>
      <p:sp>
        <p:nvSpPr>
          <p:cNvPr id="206" name="Google Shape;206;p31"/>
          <p:cNvSpPr txBox="1"/>
          <p:nvPr/>
        </p:nvSpPr>
        <p:spPr>
          <a:xfrm>
            <a:off x="7938150" y="2442875"/>
            <a:ext cx="11685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DRAMA</a:t>
            </a:r>
            <a:endParaRPr sz="1100"/>
          </a:p>
        </p:txBody>
      </p:sp>
      <p:sp>
        <p:nvSpPr>
          <p:cNvPr id="207" name="Google Shape;207;p31"/>
          <p:cNvSpPr/>
          <p:nvPr/>
        </p:nvSpPr>
        <p:spPr>
          <a:xfrm>
            <a:off x="388400" y="996050"/>
            <a:ext cx="8460600" cy="560400"/>
          </a:xfrm>
          <a:prstGeom prst="rightArrow">
            <a:avLst>
              <a:gd name="adj1" fmla="val 50000"/>
              <a:gd name="adj2" fmla="val 50000"/>
            </a:avLst>
          </a:prstGeom>
          <a:gradFill>
            <a:gsLst>
              <a:gs pos="0">
                <a:srgbClr val="DFE9FB"/>
              </a:gs>
              <a:gs pos="100000">
                <a:srgbClr val="6E9BE7"/>
              </a:gs>
            </a:gsLst>
            <a:path path="circle">
              <a:fillToRect l="50000" t="50000" r="50000" b="50000"/>
            </a:path>
            <a:tileRect/>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1"/>
          <p:cNvSpPr txBox="1"/>
          <p:nvPr/>
        </p:nvSpPr>
        <p:spPr>
          <a:xfrm>
            <a:off x="6541150" y="1985675"/>
            <a:ext cx="12177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209" name="Google Shape;209;p31"/>
          <p:cNvSpPr txBox="1"/>
          <p:nvPr/>
        </p:nvSpPr>
        <p:spPr>
          <a:xfrm>
            <a:off x="7938250" y="1985675"/>
            <a:ext cx="1168500" cy="3540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210" name="Google Shape;210;p31"/>
          <p:cNvSpPr txBox="1"/>
          <p:nvPr/>
        </p:nvSpPr>
        <p:spPr>
          <a:xfrm>
            <a:off x="6541000" y="28730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VCE THEATRE STUDIES</a:t>
            </a:r>
            <a:endParaRPr sz="1100"/>
          </a:p>
        </p:txBody>
      </p:sp>
      <p:sp>
        <p:nvSpPr>
          <p:cNvPr id="211" name="Google Shape;211;p31"/>
          <p:cNvSpPr txBox="1"/>
          <p:nvPr/>
        </p:nvSpPr>
        <p:spPr>
          <a:xfrm>
            <a:off x="7912600" y="2873075"/>
            <a:ext cx="1217700" cy="523200"/>
          </a:xfrm>
          <a:prstGeom prst="rect">
            <a:avLst/>
          </a:prstGeom>
          <a:gradFill>
            <a:gsLst>
              <a:gs pos="0">
                <a:srgbClr val="DFE9FB"/>
              </a:gs>
              <a:gs pos="100000">
                <a:srgbClr val="6E9BE7"/>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100"/>
              <a:buFont typeface="Arial"/>
              <a:buNone/>
            </a:pPr>
            <a:r>
              <a:rPr lang="en" sz="1100">
                <a:solidFill>
                  <a:schemeClr val="dk1"/>
                </a:solidFill>
              </a:rPr>
              <a:t>VCE THEATRE STUDIES</a:t>
            </a:r>
            <a:endParaRPr sz="1100">
              <a:solidFill>
                <a:schemeClr val="dk1"/>
              </a:solidFill>
            </a:endParaRPr>
          </a:p>
        </p:txBody>
      </p:sp>
      <p:sp>
        <p:nvSpPr>
          <p:cNvPr id="212" name="Google Shape;212;p31"/>
          <p:cNvSpPr txBox="1"/>
          <p:nvPr/>
        </p:nvSpPr>
        <p:spPr>
          <a:xfrm>
            <a:off x="247600" y="4804800"/>
            <a:ext cx="3346200" cy="338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000">
                <a:solidFill>
                  <a:schemeClr val="dk1"/>
                </a:solidFill>
              </a:rPr>
              <a:t>We also offer Piano and Singing lesson privately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a:gradFill>
            <a:gsLst>
              <a:gs pos="0">
                <a:srgbClr val="FFF6DB"/>
              </a:gs>
              <a:gs pos="100000">
                <a:srgbClr val="FAD25C"/>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Introduction</a:t>
            </a:r>
            <a:endParaRPr/>
          </a:p>
        </p:txBody>
      </p:sp>
      <p:sp>
        <p:nvSpPr>
          <p:cNvPr id="62" name="Google Shape;62;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Over the past 12 months staff have been involved in a review of key areas of the school, including the timetable, assessment and electives.</a:t>
            </a:r>
            <a:endParaRPr/>
          </a:p>
          <a:p>
            <a:pPr marL="0" lvl="0" indent="0" algn="l" rtl="0">
              <a:spcBef>
                <a:spcPts val="1200"/>
              </a:spcBef>
              <a:spcAft>
                <a:spcPts val="0"/>
              </a:spcAft>
              <a:buNone/>
            </a:pPr>
            <a:endParaRPr/>
          </a:p>
          <a:p>
            <a:pPr marL="0" lvl="0" indent="0" algn="l" rtl="0">
              <a:spcBef>
                <a:spcPts val="1200"/>
              </a:spcBef>
              <a:spcAft>
                <a:spcPts val="0"/>
              </a:spcAft>
              <a:buNone/>
            </a:pPr>
            <a:r>
              <a:rPr lang="en"/>
              <a:t>This has led to changes for 2023. The time to create whole junior, middle and senior school handbooks for subject selection has not been available.</a:t>
            </a:r>
            <a:endParaRPr/>
          </a:p>
          <a:p>
            <a:pPr marL="0" lvl="0" indent="0" algn="l" rtl="0">
              <a:spcBef>
                <a:spcPts val="1200"/>
              </a:spcBef>
              <a:spcAft>
                <a:spcPts val="0"/>
              </a:spcAft>
              <a:buNone/>
            </a:pPr>
            <a:r>
              <a:rPr lang="en"/>
              <a:t>The following slideshow and booklet are an overview, explaining 2023.</a:t>
            </a:r>
            <a:endParaRPr/>
          </a:p>
          <a:p>
            <a:pPr marL="0" lvl="0" indent="0" algn="l" rtl="0">
              <a:spcBef>
                <a:spcPts val="1200"/>
              </a:spcBef>
              <a:spcAft>
                <a:spcPts val="1200"/>
              </a:spcAft>
              <a:buNone/>
            </a:pPr>
            <a:r>
              <a:rPr lang="en"/>
              <a:t>These are available on our Website.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2"/>
          <p:cNvSpPr txBox="1">
            <a:spLocks noGrp="1"/>
          </p:cNvSpPr>
          <p:nvPr>
            <p:ph type="title"/>
          </p:nvPr>
        </p:nvSpPr>
        <p:spPr>
          <a:xfrm>
            <a:off x="311700" y="445025"/>
            <a:ext cx="8520600" cy="572700"/>
          </a:xfrm>
          <a:prstGeom prst="rect">
            <a:avLst/>
          </a:prstGeom>
          <a:gradFill>
            <a:gsLst>
              <a:gs pos="0">
                <a:srgbClr val="D4E5F5"/>
              </a:gs>
              <a:gs pos="100000">
                <a:srgbClr val="70A4D5"/>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9 Arts Electives</a:t>
            </a:r>
            <a:endParaRPr/>
          </a:p>
        </p:txBody>
      </p:sp>
      <p:sp>
        <p:nvSpPr>
          <p:cNvPr id="218" name="Google Shape;218;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en" sz="1700">
                <a:solidFill>
                  <a:schemeClr val="accent2"/>
                </a:solidFill>
              </a:rPr>
              <a:t>Art</a:t>
            </a:r>
            <a:endParaRPr sz="1700">
              <a:solidFill>
                <a:schemeClr val="accent2"/>
              </a:solidFill>
            </a:endParaRPr>
          </a:p>
          <a:p>
            <a:pPr marL="0" lvl="0" indent="0" algn="l" rtl="0">
              <a:spcBef>
                <a:spcPts val="1200"/>
              </a:spcBef>
              <a:spcAft>
                <a:spcPts val="0"/>
              </a:spcAft>
              <a:buNone/>
            </a:pPr>
            <a:r>
              <a:rPr lang="en" sz="1200">
                <a:solidFill>
                  <a:schemeClr val="dk1"/>
                </a:solidFill>
                <a:highlight>
                  <a:srgbClr val="FFFFFF"/>
                </a:highlight>
              </a:rPr>
              <a:t>Students make and respond to visual artworks, adapt ideas, visual images and practises from selected artists and use them to inspire and inform their own personal aesthetic.</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Ceramics</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Ceramics students will create both pottery and modelled ceramic sculptural artworks.</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Photography</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Students learn the basics of digital photography in the creation of a folio of photographic images.</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Drama</a:t>
            </a:r>
            <a:endParaRPr sz="1700">
              <a:solidFill>
                <a:schemeClr val="accent2"/>
              </a:solidFill>
              <a:highlight>
                <a:srgbClr val="FFFFFF"/>
              </a:highlight>
            </a:endParaRPr>
          </a:p>
          <a:p>
            <a:pPr marL="0" lvl="0" indent="0" algn="l" rtl="0">
              <a:spcBef>
                <a:spcPts val="1200"/>
              </a:spcBef>
              <a:spcAft>
                <a:spcPts val="1200"/>
              </a:spcAft>
              <a:buNone/>
            </a:pPr>
            <a:r>
              <a:rPr lang="en" sz="1200">
                <a:solidFill>
                  <a:schemeClr val="dk1"/>
                </a:solidFill>
                <a:highlight>
                  <a:srgbClr val="FFFFFF"/>
                </a:highlight>
              </a:rPr>
              <a:t>This course will incorporate dramatic skills such as auditioning, script reading and characterisation, as well as playmaking techniques.</a:t>
            </a:r>
            <a:endParaRPr sz="1200">
              <a:solidFill>
                <a:schemeClr val="dk1"/>
              </a:solidFill>
              <a:highlight>
                <a:srgbClr val="FFFFFF"/>
              </a:highligh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3"/>
          <p:cNvSpPr txBox="1">
            <a:spLocks noGrp="1"/>
          </p:cNvSpPr>
          <p:nvPr>
            <p:ph type="title"/>
          </p:nvPr>
        </p:nvSpPr>
        <p:spPr>
          <a:xfrm>
            <a:off x="311700" y="445025"/>
            <a:ext cx="8520600" cy="572700"/>
          </a:xfrm>
          <a:prstGeom prst="rect">
            <a:avLst/>
          </a:prstGeom>
          <a:gradFill>
            <a:gsLst>
              <a:gs pos="0">
                <a:srgbClr val="D4E5F5"/>
              </a:gs>
              <a:gs pos="100000">
                <a:srgbClr val="70A4D5"/>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9 Arts Electives Cont.</a:t>
            </a:r>
            <a:endParaRPr/>
          </a:p>
        </p:txBody>
      </p:sp>
      <p:sp>
        <p:nvSpPr>
          <p:cNvPr id="224" name="Google Shape;224;p3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1700">
                <a:solidFill>
                  <a:schemeClr val="accent2"/>
                </a:solidFill>
                <a:highlight>
                  <a:srgbClr val="FFFFFF"/>
                </a:highlight>
              </a:rPr>
              <a:t>Popular Music</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accent2"/>
                </a:solidFill>
                <a:highlight>
                  <a:srgbClr val="FFFFFF"/>
                </a:highlight>
              </a:rPr>
              <a:t>Students explore the history and development of popular music in western culture, focusing particularly on the development of Ragtime, Blues, Swing, Jazz, Rock ‘n’ Roll and beyond.</a:t>
            </a:r>
            <a:endParaRPr sz="1200">
              <a:solidFill>
                <a:schemeClr val="accent2"/>
              </a:solidFill>
              <a:highlight>
                <a:srgbClr val="FFFFFF"/>
              </a:highlight>
            </a:endParaRPr>
          </a:p>
          <a:p>
            <a:pPr marL="0" lvl="0" indent="0" algn="l" rtl="0">
              <a:spcBef>
                <a:spcPts val="1200"/>
              </a:spcBef>
              <a:spcAft>
                <a:spcPts val="0"/>
              </a:spcAft>
              <a:buNone/>
            </a:pPr>
            <a:r>
              <a:rPr lang="en" sz="1700">
                <a:solidFill>
                  <a:schemeClr val="dk1"/>
                </a:solidFill>
                <a:highlight>
                  <a:srgbClr val="FFFFFF"/>
                </a:highlight>
              </a:rPr>
              <a:t>Dance</a:t>
            </a:r>
            <a:endParaRPr sz="1700">
              <a:solidFill>
                <a:schemeClr val="dk1"/>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Students explore the movement of the body in a rhythmic way, usually to music and within a given space.</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DJ/Music Technology</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accent2"/>
                </a:solidFill>
                <a:highlight>
                  <a:srgbClr val="FFFFFF"/>
                </a:highlight>
              </a:rPr>
              <a:t>Music Technology explores the study of music using technology in different formats. Students study music through the use of different music programs, particularly working with Garageband &amp; Audacity, Pro Tools, Sibelius, and Notion.</a:t>
            </a:r>
            <a:endParaRPr sz="1200">
              <a:solidFill>
                <a:schemeClr val="accent2"/>
              </a:solidFill>
              <a:highlight>
                <a:srgbClr val="FFFFFF"/>
              </a:highlight>
            </a:endParaRPr>
          </a:p>
          <a:p>
            <a:pPr marL="0" lvl="0" indent="0" algn="l" rtl="0">
              <a:spcBef>
                <a:spcPts val="1200"/>
              </a:spcBef>
              <a:spcAft>
                <a:spcPts val="1200"/>
              </a:spcAft>
              <a:buNone/>
            </a:pPr>
            <a:endParaRPr sz="1000">
              <a:solidFill>
                <a:schemeClr val="dk1"/>
              </a:solidFill>
              <a:highlight>
                <a:srgbClr val="FFFFFF"/>
              </a:highligh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4"/>
          <p:cNvSpPr txBox="1">
            <a:spLocks noGrp="1"/>
          </p:cNvSpPr>
          <p:nvPr>
            <p:ph type="title"/>
          </p:nvPr>
        </p:nvSpPr>
        <p:spPr>
          <a:xfrm>
            <a:off x="311700" y="445025"/>
            <a:ext cx="8520600" cy="572700"/>
          </a:xfrm>
          <a:prstGeom prst="rect">
            <a:avLst/>
          </a:prstGeom>
          <a:gradFill>
            <a:gsLst>
              <a:gs pos="0">
                <a:srgbClr val="D4E5F5"/>
              </a:gs>
              <a:gs pos="100000">
                <a:srgbClr val="70A4D5"/>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Arts Electives</a:t>
            </a:r>
            <a:endParaRPr/>
          </a:p>
        </p:txBody>
      </p:sp>
      <p:sp>
        <p:nvSpPr>
          <p:cNvPr id="230" name="Google Shape;230;p3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rPr>
              <a:t>Photography</a:t>
            </a:r>
            <a:endParaRPr>
              <a:solidFill>
                <a:schemeClr val="dk1"/>
              </a:solidFill>
            </a:endParaRPr>
          </a:p>
          <a:p>
            <a:pPr marL="0" lvl="0" indent="0" algn="l" rtl="0">
              <a:spcBef>
                <a:spcPts val="1200"/>
              </a:spcBef>
              <a:spcAft>
                <a:spcPts val="0"/>
              </a:spcAft>
              <a:buNone/>
            </a:pPr>
            <a:r>
              <a:rPr lang="en" sz="1200">
                <a:solidFill>
                  <a:schemeClr val="dk1"/>
                </a:solidFill>
                <a:highlight>
                  <a:srgbClr val="FFFFFF"/>
                </a:highlight>
              </a:rPr>
              <a:t>Students will increase skills in the use of digital compact and SLR cameras. They will explore techniques in creating successful imagery through lighting and composition.</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Ceramics</a:t>
            </a:r>
            <a:endParaRPr sz="1700">
              <a:solidFill>
                <a:schemeClr val="accent2"/>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Ceramics comprises both pottery and modelled ceramic sculpture and introduces the very basics of ceramic chemistry and the physics of the ceramic process.</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accent2"/>
                </a:solidFill>
                <a:highlight>
                  <a:srgbClr val="FFFFFF"/>
                </a:highlight>
              </a:rPr>
              <a:t>Studio Art</a:t>
            </a:r>
            <a:endParaRPr sz="1700">
              <a:solidFill>
                <a:schemeClr val="accent2"/>
              </a:solidFill>
              <a:highlight>
                <a:srgbClr val="FFFFFF"/>
              </a:highlight>
            </a:endParaRPr>
          </a:p>
          <a:p>
            <a:pPr marL="0" lvl="0" indent="0" algn="l" rtl="0">
              <a:spcBef>
                <a:spcPts val="1200"/>
              </a:spcBef>
              <a:spcAft>
                <a:spcPts val="1200"/>
              </a:spcAft>
              <a:buNone/>
            </a:pPr>
            <a:r>
              <a:rPr lang="en" sz="1200">
                <a:solidFill>
                  <a:schemeClr val="dk1"/>
                </a:solidFill>
                <a:highlight>
                  <a:srgbClr val="FFFFFF"/>
                </a:highlight>
              </a:rPr>
              <a:t>Students explore the visual art practises and styles as inspiration to develop a personal style and themes in artworks.</a:t>
            </a:r>
            <a:endParaRPr sz="1200">
              <a:solidFill>
                <a:schemeClr val="dk1"/>
              </a:solidFill>
              <a:highlight>
                <a:srgbClr val="FFFFFF"/>
              </a:highligh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5"/>
          <p:cNvSpPr txBox="1">
            <a:spLocks noGrp="1"/>
          </p:cNvSpPr>
          <p:nvPr>
            <p:ph type="title"/>
          </p:nvPr>
        </p:nvSpPr>
        <p:spPr>
          <a:xfrm>
            <a:off x="311700" y="445025"/>
            <a:ext cx="8520600" cy="572700"/>
          </a:xfrm>
          <a:prstGeom prst="rect">
            <a:avLst/>
          </a:prstGeom>
          <a:gradFill>
            <a:gsLst>
              <a:gs pos="0">
                <a:srgbClr val="D4E5F5"/>
              </a:gs>
              <a:gs pos="100000">
                <a:srgbClr val="70A4D5"/>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10 Art Electives cont.</a:t>
            </a:r>
            <a:endParaRPr/>
          </a:p>
        </p:txBody>
      </p:sp>
      <p:sp>
        <p:nvSpPr>
          <p:cNvPr id="236" name="Google Shape;236;p3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rPr>
              <a:t>Drama and Production</a:t>
            </a:r>
            <a:endParaRPr>
              <a:solidFill>
                <a:schemeClr val="dk1"/>
              </a:solidFill>
            </a:endParaRPr>
          </a:p>
          <a:p>
            <a:pPr marL="0" lvl="0" indent="0" algn="l" rtl="0">
              <a:spcBef>
                <a:spcPts val="1200"/>
              </a:spcBef>
              <a:spcAft>
                <a:spcPts val="0"/>
              </a:spcAft>
              <a:buNone/>
            </a:pPr>
            <a:r>
              <a:rPr lang="en" sz="1200">
                <a:solidFill>
                  <a:schemeClr val="dk1"/>
                </a:solidFill>
                <a:highlight>
                  <a:srgbClr val="FFFFFF"/>
                </a:highlight>
              </a:rPr>
              <a:t>The study of drama involves the exploration of a range of dramatic elements including the development of improvisation and acting skills, script-writing and individual and group performance skills, with an emphasis on the student as actor.</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dk1"/>
                </a:solidFill>
                <a:highlight>
                  <a:srgbClr val="FFFFFF"/>
                </a:highlight>
              </a:rPr>
              <a:t>Music Performance and Composition.</a:t>
            </a:r>
            <a:endParaRPr sz="1700">
              <a:solidFill>
                <a:schemeClr val="dk1"/>
              </a:solidFill>
              <a:highlight>
                <a:srgbClr val="FFFFFF"/>
              </a:highlight>
            </a:endParaRPr>
          </a:p>
          <a:p>
            <a:pPr marL="0" lvl="0" indent="0" algn="l" rtl="0">
              <a:spcBef>
                <a:spcPts val="1200"/>
              </a:spcBef>
              <a:spcAft>
                <a:spcPts val="0"/>
              </a:spcAft>
              <a:buNone/>
            </a:pPr>
            <a:r>
              <a:rPr lang="en" sz="1200">
                <a:solidFill>
                  <a:schemeClr val="dk1"/>
                </a:solidFill>
                <a:highlight>
                  <a:srgbClr val="FFFFFF"/>
                </a:highlight>
              </a:rPr>
              <a:t>This unit involves the study of performance and composition techniques, focusing particularly on the student’s individual instrument/s. </a:t>
            </a:r>
            <a:endParaRPr sz="1200">
              <a:solidFill>
                <a:schemeClr val="dk1"/>
              </a:solidFill>
              <a:highlight>
                <a:srgbClr val="FFFFFF"/>
              </a:highlight>
            </a:endParaRPr>
          </a:p>
          <a:p>
            <a:pPr marL="0" lvl="0" indent="0" algn="l" rtl="0">
              <a:spcBef>
                <a:spcPts val="1200"/>
              </a:spcBef>
              <a:spcAft>
                <a:spcPts val="0"/>
              </a:spcAft>
              <a:buNone/>
            </a:pPr>
            <a:r>
              <a:rPr lang="en" sz="1700">
                <a:solidFill>
                  <a:schemeClr val="dk1"/>
                </a:solidFill>
                <a:highlight>
                  <a:srgbClr val="FFFFFF"/>
                </a:highlight>
              </a:rPr>
              <a:t>Dance</a:t>
            </a:r>
            <a:endParaRPr sz="1700">
              <a:solidFill>
                <a:schemeClr val="dk1"/>
              </a:solidFill>
              <a:highlight>
                <a:srgbClr val="FFFFFF"/>
              </a:highlight>
            </a:endParaRPr>
          </a:p>
          <a:p>
            <a:pPr marL="0" lvl="0" indent="0" algn="l" rtl="0">
              <a:spcBef>
                <a:spcPts val="1200"/>
              </a:spcBef>
              <a:spcAft>
                <a:spcPts val="1200"/>
              </a:spcAft>
              <a:buNone/>
            </a:pPr>
            <a:r>
              <a:rPr lang="en" sz="1200">
                <a:solidFill>
                  <a:schemeClr val="dk1"/>
                </a:solidFill>
                <a:highlight>
                  <a:srgbClr val="FFFFFF"/>
                </a:highlight>
              </a:rPr>
              <a:t>Creating music videos through dance.</a:t>
            </a:r>
            <a:endParaRPr sz="1200">
              <a:solidFill>
                <a:schemeClr val="dk1"/>
              </a:solidFill>
              <a:highlight>
                <a:srgbClr val="FFFFFF"/>
              </a:highlight>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36"/>
          <p:cNvSpPr txBox="1"/>
          <p:nvPr/>
        </p:nvSpPr>
        <p:spPr>
          <a:xfrm>
            <a:off x="89650" y="2442875"/>
            <a:ext cx="13446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English</a:t>
            </a:r>
            <a:endParaRPr sz="1100"/>
          </a:p>
        </p:txBody>
      </p:sp>
      <p:sp>
        <p:nvSpPr>
          <p:cNvPr id="242" name="Google Shape;242;p36"/>
          <p:cNvSpPr txBox="1"/>
          <p:nvPr/>
        </p:nvSpPr>
        <p:spPr>
          <a:xfrm>
            <a:off x="1537450" y="2442875"/>
            <a:ext cx="13446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English</a:t>
            </a:r>
            <a:endParaRPr sz="1100"/>
          </a:p>
        </p:txBody>
      </p:sp>
      <p:sp>
        <p:nvSpPr>
          <p:cNvPr id="243" name="Google Shape;243;p36"/>
          <p:cNvSpPr txBox="1"/>
          <p:nvPr/>
        </p:nvSpPr>
        <p:spPr>
          <a:xfrm>
            <a:off x="3061450" y="2442875"/>
            <a:ext cx="16047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English</a:t>
            </a:r>
            <a:endParaRPr sz="1100"/>
          </a:p>
        </p:txBody>
      </p:sp>
      <p:sp>
        <p:nvSpPr>
          <p:cNvPr id="244" name="Google Shape;244;p36"/>
          <p:cNvSpPr txBox="1"/>
          <p:nvPr/>
        </p:nvSpPr>
        <p:spPr>
          <a:xfrm>
            <a:off x="4801225" y="2415875"/>
            <a:ext cx="16047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English</a:t>
            </a:r>
            <a:endParaRPr sz="1100"/>
          </a:p>
        </p:txBody>
      </p:sp>
      <p:sp>
        <p:nvSpPr>
          <p:cNvPr id="245" name="Google Shape;245;p36"/>
          <p:cNvSpPr txBox="1"/>
          <p:nvPr/>
        </p:nvSpPr>
        <p:spPr>
          <a:xfrm>
            <a:off x="1051100" y="280150"/>
            <a:ext cx="6633900" cy="923400"/>
          </a:xfrm>
          <a:prstGeom prst="rect">
            <a:avLst/>
          </a:prstGeom>
          <a:gradFill>
            <a:gsLst>
              <a:gs pos="0">
                <a:srgbClr val="FFF6DB"/>
              </a:gs>
              <a:gs pos="100000">
                <a:srgbClr val="FAD25C"/>
              </a:gs>
            </a:gsLst>
            <a:path path="circle">
              <a:fillToRect l="50000" t="50000" r="50000" b="50000"/>
            </a:path>
            <a:tileRect/>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English and Languages  PATHWAY</a:t>
            </a:r>
            <a:endParaRPr sz="2400"/>
          </a:p>
        </p:txBody>
      </p:sp>
      <p:sp>
        <p:nvSpPr>
          <p:cNvPr id="246" name="Google Shape;246;p36"/>
          <p:cNvSpPr txBox="1"/>
          <p:nvPr/>
        </p:nvSpPr>
        <p:spPr>
          <a:xfrm>
            <a:off x="6541000" y="2339675"/>
            <a:ext cx="1217700" cy="12006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 1 &amp; 2</a:t>
            </a:r>
            <a:endParaRPr sz="1100"/>
          </a:p>
          <a:p>
            <a:pPr marL="0" lvl="0" indent="0" algn="ctr" rtl="0">
              <a:spcBef>
                <a:spcPts val="0"/>
              </a:spcBef>
              <a:spcAft>
                <a:spcPts val="0"/>
              </a:spcAft>
              <a:buNone/>
            </a:pPr>
            <a:r>
              <a:rPr lang="en" sz="1100"/>
              <a:t>English</a:t>
            </a:r>
            <a:endParaRPr sz="1100"/>
          </a:p>
          <a:p>
            <a:pPr marL="0" lvl="0" indent="0" algn="ctr" rtl="0">
              <a:spcBef>
                <a:spcPts val="0"/>
              </a:spcBef>
              <a:spcAft>
                <a:spcPts val="0"/>
              </a:spcAft>
              <a:buNone/>
            </a:pPr>
            <a:endParaRPr sz="1100"/>
          </a:p>
          <a:p>
            <a:pPr marL="0" lvl="0" indent="0" algn="ctr" rtl="0">
              <a:spcBef>
                <a:spcPts val="0"/>
              </a:spcBef>
              <a:spcAft>
                <a:spcPts val="0"/>
              </a:spcAft>
              <a:buNone/>
            </a:pPr>
            <a:r>
              <a:rPr lang="en" sz="1100"/>
              <a:t>English Literature</a:t>
            </a:r>
            <a:endParaRPr sz="1100"/>
          </a:p>
          <a:p>
            <a:pPr marL="0" lvl="0" indent="0" algn="ctr" rtl="0">
              <a:spcBef>
                <a:spcPts val="0"/>
              </a:spcBef>
              <a:spcAft>
                <a:spcPts val="0"/>
              </a:spcAft>
              <a:buNone/>
            </a:pPr>
            <a:r>
              <a:rPr lang="en" sz="1100"/>
              <a:t>Chinese</a:t>
            </a:r>
            <a:endParaRPr sz="1100"/>
          </a:p>
        </p:txBody>
      </p:sp>
      <p:sp>
        <p:nvSpPr>
          <p:cNvPr id="247" name="Google Shape;247;p36"/>
          <p:cNvSpPr txBox="1"/>
          <p:nvPr/>
        </p:nvSpPr>
        <p:spPr>
          <a:xfrm>
            <a:off x="7888950" y="2366675"/>
            <a:ext cx="1217700" cy="12006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 3&amp;4</a:t>
            </a:r>
            <a:endParaRPr sz="1100"/>
          </a:p>
          <a:p>
            <a:pPr marL="0" lvl="0" indent="0" algn="ctr" rtl="0">
              <a:spcBef>
                <a:spcPts val="0"/>
              </a:spcBef>
              <a:spcAft>
                <a:spcPts val="0"/>
              </a:spcAft>
              <a:buNone/>
            </a:pPr>
            <a:r>
              <a:rPr lang="en" sz="1100"/>
              <a:t>English</a:t>
            </a:r>
            <a:endParaRPr sz="1100"/>
          </a:p>
          <a:p>
            <a:pPr marL="0" lvl="0" indent="0" algn="ctr" rtl="0">
              <a:spcBef>
                <a:spcPts val="0"/>
              </a:spcBef>
              <a:spcAft>
                <a:spcPts val="0"/>
              </a:spcAft>
              <a:buNone/>
            </a:pPr>
            <a:endParaRPr sz="1100"/>
          </a:p>
          <a:p>
            <a:pPr marL="0" lvl="0" indent="0" algn="ctr" rtl="0">
              <a:spcBef>
                <a:spcPts val="0"/>
              </a:spcBef>
              <a:spcAft>
                <a:spcPts val="0"/>
              </a:spcAft>
              <a:buNone/>
            </a:pPr>
            <a:r>
              <a:rPr lang="en" sz="1100"/>
              <a:t>English Literature</a:t>
            </a:r>
            <a:endParaRPr sz="1100"/>
          </a:p>
          <a:p>
            <a:pPr marL="0" lvl="0" indent="0" algn="ctr" rtl="0">
              <a:spcBef>
                <a:spcPts val="0"/>
              </a:spcBef>
              <a:spcAft>
                <a:spcPts val="0"/>
              </a:spcAft>
              <a:buNone/>
            </a:pPr>
            <a:r>
              <a:rPr lang="en" sz="1100"/>
              <a:t>Chinese</a:t>
            </a:r>
            <a:endParaRPr sz="1100"/>
          </a:p>
        </p:txBody>
      </p:sp>
      <p:sp>
        <p:nvSpPr>
          <p:cNvPr id="248" name="Google Shape;248;p36"/>
          <p:cNvSpPr/>
          <p:nvPr/>
        </p:nvSpPr>
        <p:spPr>
          <a:xfrm>
            <a:off x="406450" y="1270537"/>
            <a:ext cx="8460600" cy="560400"/>
          </a:xfrm>
          <a:prstGeom prst="rightArrow">
            <a:avLst>
              <a:gd name="adj1" fmla="val 50000"/>
              <a:gd name="adj2" fmla="val 50000"/>
            </a:avLst>
          </a:prstGeom>
          <a:gradFill>
            <a:gsLst>
              <a:gs pos="0">
                <a:srgbClr val="FFF6DB"/>
              </a:gs>
              <a:gs pos="100000">
                <a:srgbClr val="FAD25C"/>
              </a:gs>
            </a:gsLst>
            <a:path path="circle">
              <a:fillToRect l="50000" t="50000" r="50000" b="50000"/>
            </a:path>
            <a:tileRect/>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6"/>
          <p:cNvSpPr txBox="1"/>
          <p:nvPr/>
        </p:nvSpPr>
        <p:spPr>
          <a:xfrm>
            <a:off x="6541150" y="1909475"/>
            <a:ext cx="12177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250" name="Google Shape;250;p36"/>
          <p:cNvSpPr txBox="1"/>
          <p:nvPr/>
        </p:nvSpPr>
        <p:spPr>
          <a:xfrm>
            <a:off x="7938250" y="1909475"/>
            <a:ext cx="11685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251" name="Google Shape;251;p36"/>
          <p:cNvSpPr txBox="1"/>
          <p:nvPr/>
        </p:nvSpPr>
        <p:spPr>
          <a:xfrm>
            <a:off x="89650" y="3018725"/>
            <a:ext cx="13446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Chinese</a:t>
            </a:r>
            <a:endParaRPr sz="1100"/>
          </a:p>
        </p:txBody>
      </p:sp>
      <p:sp>
        <p:nvSpPr>
          <p:cNvPr id="252" name="Google Shape;252;p36"/>
          <p:cNvSpPr txBox="1"/>
          <p:nvPr/>
        </p:nvSpPr>
        <p:spPr>
          <a:xfrm>
            <a:off x="1510450" y="3018725"/>
            <a:ext cx="1344600" cy="3540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Chinese</a:t>
            </a:r>
            <a:endParaRPr sz="1100"/>
          </a:p>
        </p:txBody>
      </p:sp>
      <p:sp>
        <p:nvSpPr>
          <p:cNvPr id="253" name="Google Shape;253;p36"/>
          <p:cNvSpPr txBox="1"/>
          <p:nvPr/>
        </p:nvSpPr>
        <p:spPr>
          <a:xfrm>
            <a:off x="3061450" y="3018725"/>
            <a:ext cx="1604700" cy="5232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Elective Chinese</a:t>
            </a:r>
            <a:endParaRPr sz="1100"/>
          </a:p>
        </p:txBody>
      </p:sp>
      <p:sp>
        <p:nvSpPr>
          <p:cNvPr id="254" name="Google Shape;254;p36"/>
          <p:cNvSpPr txBox="1"/>
          <p:nvPr/>
        </p:nvSpPr>
        <p:spPr>
          <a:xfrm>
            <a:off x="4801225" y="3018725"/>
            <a:ext cx="1604700" cy="5232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Elective</a:t>
            </a:r>
            <a:endParaRPr sz="1100"/>
          </a:p>
          <a:p>
            <a:pPr marL="0" lvl="0" indent="0" algn="l" rtl="0">
              <a:spcBef>
                <a:spcPts val="0"/>
              </a:spcBef>
              <a:spcAft>
                <a:spcPts val="0"/>
              </a:spcAft>
              <a:buNone/>
            </a:pPr>
            <a:r>
              <a:rPr lang="en" sz="1100"/>
              <a:t>Chinese</a:t>
            </a:r>
            <a:endParaRPr sz="1100"/>
          </a:p>
        </p:txBody>
      </p:sp>
      <p:sp>
        <p:nvSpPr>
          <p:cNvPr id="255" name="Google Shape;255;p36"/>
          <p:cNvSpPr txBox="1"/>
          <p:nvPr/>
        </p:nvSpPr>
        <p:spPr>
          <a:xfrm>
            <a:off x="4801225" y="3790775"/>
            <a:ext cx="1604700" cy="5232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Elective</a:t>
            </a:r>
            <a:endParaRPr sz="1100"/>
          </a:p>
          <a:p>
            <a:pPr marL="0" lvl="0" indent="0" algn="l" rtl="0">
              <a:spcBef>
                <a:spcPts val="0"/>
              </a:spcBef>
              <a:spcAft>
                <a:spcPts val="0"/>
              </a:spcAft>
              <a:buNone/>
            </a:pPr>
            <a:r>
              <a:rPr lang="en" sz="1100"/>
              <a:t>Creative Writing</a:t>
            </a:r>
            <a:endParaRPr sz="1100"/>
          </a:p>
        </p:txBody>
      </p:sp>
      <p:sp>
        <p:nvSpPr>
          <p:cNvPr id="256" name="Google Shape;256;p36"/>
          <p:cNvSpPr txBox="1"/>
          <p:nvPr/>
        </p:nvSpPr>
        <p:spPr>
          <a:xfrm>
            <a:off x="3032050" y="3763775"/>
            <a:ext cx="1604700" cy="523200"/>
          </a:xfrm>
          <a:prstGeom prst="rect">
            <a:avLst/>
          </a:prstGeom>
          <a:gradFill>
            <a:gsLst>
              <a:gs pos="0">
                <a:srgbClr val="FFF6DB"/>
              </a:gs>
              <a:gs pos="100000">
                <a:srgbClr val="FAD25C"/>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Elective</a:t>
            </a:r>
            <a:endParaRPr sz="1100"/>
          </a:p>
          <a:p>
            <a:pPr marL="0" lvl="0" indent="0" algn="l" rtl="0">
              <a:spcBef>
                <a:spcPts val="0"/>
              </a:spcBef>
              <a:spcAft>
                <a:spcPts val="0"/>
              </a:spcAft>
              <a:buNone/>
            </a:pPr>
            <a:r>
              <a:rPr lang="en" sz="1100"/>
              <a:t>Creative Writing</a:t>
            </a:r>
            <a:endParaRPr sz="11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37"/>
          <p:cNvSpPr txBox="1">
            <a:spLocks noGrp="1"/>
          </p:cNvSpPr>
          <p:nvPr>
            <p:ph type="title"/>
          </p:nvPr>
        </p:nvSpPr>
        <p:spPr>
          <a:xfrm>
            <a:off x="311700" y="445025"/>
            <a:ext cx="8520600" cy="572700"/>
          </a:xfrm>
          <a:prstGeom prst="rect">
            <a:avLst/>
          </a:prstGeom>
          <a:gradFill>
            <a:gsLst>
              <a:gs pos="0">
                <a:srgbClr val="FFF6DB"/>
              </a:gs>
              <a:gs pos="100000">
                <a:srgbClr val="FAD25C"/>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10 English Electives cont.</a:t>
            </a:r>
            <a:endParaRPr/>
          </a:p>
        </p:txBody>
      </p:sp>
      <p:sp>
        <p:nvSpPr>
          <p:cNvPr id="262" name="Google Shape;262;p3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solidFill>
                  <a:schemeClr val="dk1"/>
                </a:solidFill>
                <a:highlight>
                  <a:srgbClr val="FFFFFF"/>
                </a:highlight>
              </a:rPr>
              <a:t>Chinese Year 9</a:t>
            </a:r>
            <a:endParaRPr sz="1400">
              <a:solidFill>
                <a:schemeClr val="dk1"/>
              </a:solidFill>
              <a:highlight>
                <a:srgbClr val="FFFFFF"/>
              </a:highlight>
            </a:endParaRPr>
          </a:p>
          <a:p>
            <a:pPr marL="0" lvl="0" indent="0" algn="l" rtl="0">
              <a:spcBef>
                <a:spcPts val="1200"/>
              </a:spcBef>
              <a:spcAft>
                <a:spcPts val="0"/>
              </a:spcAft>
              <a:buNone/>
            </a:pPr>
            <a:r>
              <a:rPr lang="en" sz="1400">
                <a:solidFill>
                  <a:schemeClr val="dk1"/>
                </a:solidFill>
                <a:highlight>
                  <a:srgbClr val="FFFFFF"/>
                </a:highlight>
              </a:rPr>
              <a:t>Students focus on developing language skills needed for daily living and travelling (including holidays). Students also learn about Chinese culture through studying food and festivals,  customs and popular holiday destinations and activities. It is strongly recommended that students have previously studied Mandarin at Year 8 level.  </a:t>
            </a:r>
            <a:endParaRPr sz="1400">
              <a:solidFill>
                <a:schemeClr val="dk1"/>
              </a:solidFill>
              <a:highlight>
                <a:srgbClr val="FFFFFF"/>
              </a:highlight>
            </a:endParaRPr>
          </a:p>
          <a:p>
            <a:pPr marL="0" lvl="0" indent="0" algn="l" rtl="0">
              <a:spcBef>
                <a:spcPts val="1200"/>
              </a:spcBef>
              <a:spcAft>
                <a:spcPts val="0"/>
              </a:spcAft>
              <a:buNone/>
            </a:pPr>
            <a:endParaRPr sz="1400">
              <a:solidFill>
                <a:schemeClr val="dk1"/>
              </a:solidFill>
              <a:highlight>
                <a:srgbClr val="FFFFFF"/>
              </a:highlight>
            </a:endParaRPr>
          </a:p>
          <a:p>
            <a:pPr marL="0" lvl="0" indent="0" algn="l" rtl="0">
              <a:spcBef>
                <a:spcPts val="1200"/>
              </a:spcBef>
              <a:spcAft>
                <a:spcPts val="0"/>
              </a:spcAft>
              <a:buNone/>
            </a:pPr>
            <a:r>
              <a:rPr lang="en" sz="1400">
                <a:solidFill>
                  <a:schemeClr val="dk1"/>
                </a:solidFill>
                <a:highlight>
                  <a:srgbClr val="FFFFFF"/>
                </a:highlight>
              </a:rPr>
              <a:t>Chinese Year 10</a:t>
            </a:r>
            <a:endParaRPr sz="1400">
              <a:solidFill>
                <a:schemeClr val="dk1"/>
              </a:solidFill>
              <a:highlight>
                <a:srgbClr val="FFFFFF"/>
              </a:highlight>
            </a:endParaRPr>
          </a:p>
          <a:p>
            <a:pPr marL="0" lvl="0" indent="0" algn="l" rtl="0">
              <a:spcBef>
                <a:spcPts val="1200"/>
              </a:spcBef>
              <a:spcAft>
                <a:spcPts val="1200"/>
              </a:spcAft>
              <a:buNone/>
            </a:pPr>
            <a:r>
              <a:rPr lang="en" sz="1400">
                <a:solidFill>
                  <a:schemeClr val="dk1"/>
                </a:solidFill>
                <a:highlight>
                  <a:srgbClr val="FFFFFF"/>
                </a:highlight>
              </a:rPr>
              <a:t>Students develop their understanding of Chinese culture through the study of Chinese traditions, modern pop culture and history as well as developing conversational skills and language. Students will prepare for VCE Chinese  through researching virtual communications and establishing connections with Chinese communities. It is strongly recommended that students have previously studied Mandarin at Year 9 level. </a:t>
            </a:r>
            <a:endParaRPr sz="1400">
              <a:solidFill>
                <a:schemeClr val="dk1"/>
              </a:solidFill>
              <a:highlight>
                <a:srgbClr val="FFFFFF"/>
              </a:high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38"/>
          <p:cNvSpPr txBox="1">
            <a:spLocks noGrp="1"/>
          </p:cNvSpPr>
          <p:nvPr>
            <p:ph type="title"/>
          </p:nvPr>
        </p:nvSpPr>
        <p:spPr>
          <a:xfrm>
            <a:off x="311700" y="445025"/>
            <a:ext cx="8520600" cy="572700"/>
          </a:xfrm>
          <a:prstGeom prst="rect">
            <a:avLst/>
          </a:prstGeom>
          <a:gradFill>
            <a:gsLst>
              <a:gs pos="0">
                <a:srgbClr val="FFF6DB"/>
              </a:gs>
              <a:gs pos="100000">
                <a:srgbClr val="FAD25C"/>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Yr 10 English Electives cont.</a:t>
            </a:r>
            <a:endParaRPr/>
          </a:p>
        </p:txBody>
      </p:sp>
      <p:sp>
        <p:nvSpPr>
          <p:cNvPr id="268" name="Google Shape;268;p3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a:solidFill>
                  <a:schemeClr val="dk1"/>
                </a:solidFill>
                <a:highlight>
                  <a:srgbClr val="FFFFFF"/>
                </a:highlight>
              </a:rPr>
              <a:t>Year 9 Creative Writing</a:t>
            </a:r>
            <a:endParaRPr sz="1500">
              <a:solidFill>
                <a:schemeClr val="dk1"/>
              </a:solidFill>
              <a:highlight>
                <a:srgbClr val="FFFFFF"/>
              </a:highlight>
            </a:endParaRPr>
          </a:p>
          <a:p>
            <a:pPr marL="0" lvl="0" indent="0" algn="l" rtl="0">
              <a:spcBef>
                <a:spcPts val="1200"/>
              </a:spcBef>
              <a:spcAft>
                <a:spcPts val="0"/>
              </a:spcAft>
              <a:buNone/>
            </a:pPr>
            <a:r>
              <a:rPr lang="en" sz="1500">
                <a:solidFill>
                  <a:schemeClr val="dk1"/>
                </a:solidFill>
                <a:highlight>
                  <a:srgbClr val="FFFFFF"/>
                </a:highlight>
              </a:rPr>
              <a:t>Students explore different genres and experiment with their own writing culminating in a creation of their own anthology of short pieces. </a:t>
            </a:r>
            <a:endParaRPr sz="1500">
              <a:solidFill>
                <a:schemeClr val="dk1"/>
              </a:solidFill>
              <a:highlight>
                <a:srgbClr val="FFFFFF"/>
              </a:highlight>
            </a:endParaRPr>
          </a:p>
          <a:p>
            <a:pPr marL="0" lvl="0" indent="0" algn="l" rtl="0">
              <a:spcBef>
                <a:spcPts val="1200"/>
              </a:spcBef>
              <a:spcAft>
                <a:spcPts val="0"/>
              </a:spcAft>
              <a:buNone/>
            </a:pPr>
            <a:endParaRPr sz="1500">
              <a:solidFill>
                <a:schemeClr val="dk1"/>
              </a:solidFill>
              <a:highlight>
                <a:srgbClr val="FFFFFF"/>
              </a:highlight>
            </a:endParaRPr>
          </a:p>
          <a:p>
            <a:pPr marL="0" lvl="0" indent="0" algn="l" rtl="0">
              <a:spcBef>
                <a:spcPts val="1200"/>
              </a:spcBef>
              <a:spcAft>
                <a:spcPts val="0"/>
              </a:spcAft>
              <a:buNone/>
            </a:pPr>
            <a:r>
              <a:rPr lang="en" sz="1500">
                <a:solidFill>
                  <a:schemeClr val="dk1"/>
                </a:solidFill>
                <a:highlight>
                  <a:srgbClr val="FFFFFF"/>
                </a:highlight>
              </a:rPr>
              <a:t>Year 10 Creative Writing</a:t>
            </a:r>
            <a:endParaRPr sz="1500">
              <a:solidFill>
                <a:schemeClr val="dk1"/>
              </a:solidFill>
              <a:highlight>
                <a:srgbClr val="FFFFFF"/>
              </a:highlight>
            </a:endParaRPr>
          </a:p>
          <a:p>
            <a:pPr marL="0" lvl="0" indent="0" algn="l" rtl="0">
              <a:spcBef>
                <a:spcPts val="1200"/>
              </a:spcBef>
              <a:spcAft>
                <a:spcPts val="1200"/>
              </a:spcAft>
              <a:buNone/>
            </a:pPr>
            <a:r>
              <a:rPr lang="en" sz="1500">
                <a:solidFill>
                  <a:schemeClr val="dk1"/>
                </a:solidFill>
                <a:highlight>
                  <a:srgbClr val="FFFFFF"/>
                </a:highlight>
              </a:rPr>
              <a:t>Students analyse short pieces of fiction and apply learnings to their own sustained creative writing pieces. Students are encouraged to hone their writing skills in the genre and style they are most comfortable with.</a:t>
            </a:r>
            <a:endParaRPr sz="1500">
              <a:solidFill>
                <a:schemeClr val="dk1"/>
              </a:solidFill>
              <a:highlight>
                <a:srgbClr val="FFFFFF"/>
              </a:highligh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9"/>
          <p:cNvSpPr txBox="1"/>
          <p:nvPr/>
        </p:nvSpPr>
        <p:spPr>
          <a:xfrm>
            <a:off x="320463" y="1687700"/>
            <a:ext cx="13446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HPE</a:t>
            </a:r>
            <a:endParaRPr sz="1100"/>
          </a:p>
        </p:txBody>
      </p:sp>
      <p:sp>
        <p:nvSpPr>
          <p:cNvPr id="274" name="Google Shape;274;p39"/>
          <p:cNvSpPr txBox="1"/>
          <p:nvPr/>
        </p:nvSpPr>
        <p:spPr>
          <a:xfrm>
            <a:off x="1742888" y="1687688"/>
            <a:ext cx="13446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HPE</a:t>
            </a:r>
            <a:endParaRPr sz="1100"/>
          </a:p>
        </p:txBody>
      </p:sp>
      <p:sp>
        <p:nvSpPr>
          <p:cNvPr id="275" name="Google Shape;275;p39"/>
          <p:cNvSpPr txBox="1"/>
          <p:nvPr/>
        </p:nvSpPr>
        <p:spPr>
          <a:xfrm>
            <a:off x="3171175" y="2895150"/>
            <a:ext cx="1332900" cy="523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Games of the World</a:t>
            </a:r>
            <a:endParaRPr sz="1100"/>
          </a:p>
        </p:txBody>
      </p:sp>
      <p:sp>
        <p:nvSpPr>
          <p:cNvPr id="276" name="Google Shape;276;p39"/>
          <p:cNvSpPr txBox="1"/>
          <p:nvPr/>
        </p:nvSpPr>
        <p:spPr>
          <a:xfrm>
            <a:off x="3171175" y="3619825"/>
            <a:ext cx="1332900" cy="523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Netball Studies</a:t>
            </a:r>
            <a:endParaRPr sz="1100"/>
          </a:p>
        </p:txBody>
      </p:sp>
      <p:sp>
        <p:nvSpPr>
          <p:cNvPr id="277" name="Google Shape;277;p39"/>
          <p:cNvSpPr txBox="1"/>
          <p:nvPr/>
        </p:nvSpPr>
        <p:spPr>
          <a:xfrm>
            <a:off x="4587750" y="2895150"/>
            <a:ext cx="1344600" cy="523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Exercise Science</a:t>
            </a:r>
            <a:endParaRPr sz="1100"/>
          </a:p>
        </p:txBody>
      </p:sp>
      <p:sp>
        <p:nvSpPr>
          <p:cNvPr id="278" name="Google Shape;278;p39"/>
          <p:cNvSpPr txBox="1"/>
          <p:nvPr/>
        </p:nvSpPr>
        <p:spPr>
          <a:xfrm>
            <a:off x="4587750" y="3619825"/>
            <a:ext cx="1344600" cy="523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Outdoor Ed</a:t>
            </a:r>
            <a:endParaRPr sz="1100"/>
          </a:p>
        </p:txBody>
      </p:sp>
      <p:sp>
        <p:nvSpPr>
          <p:cNvPr id="279" name="Google Shape;279;p39"/>
          <p:cNvSpPr txBox="1"/>
          <p:nvPr/>
        </p:nvSpPr>
        <p:spPr>
          <a:xfrm>
            <a:off x="1051100" y="280150"/>
            <a:ext cx="6633900" cy="554100"/>
          </a:xfrm>
          <a:prstGeom prst="rect">
            <a:avLst/>
          </a:prstGeom>
          <a:gradFill>
            <a:gsLst>
              <a:gs pos="0">
                <a:srgbClr val="DCECD5"/>
              </a:gs>
              <a:gs pos="100000">
                <a:srgbClr val="93BC81"/>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Health / PE  PATHWAY</a:t>
            </a:r>
            <a:endParaRPr sz="2400"/>
          </a:p>
        </p:txBody>
      </p:sp>
      <p:sp>
        <p:nvSpPr>
          <p:cNvPr id="280" name="Google Shape;280;p39"/>
          <p:cNvSpPr txBox="1"/>
          <p:nvPr/>
        </p:nvSpPr>
        <p:spPr>
          <a:xfrm>
            <a:off x="6202275" y="3014150"/>
            <a:ext cx="1217700" cy="6927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Physical Education </a:t>
            </a:r>
            <a:endParaRPr sz="1100"/>
          </a:p>
          <a:p>
            <a:pPr marL="0" lvl="0" indent="0" algn="ctr" rtl="0">
              <a:spcBef>
                <a:spcPts val="0"/>
              </a:spcBef>
              <a:spcAft>
                <a:spcPts val="0"/>
              </a:spcAft>
              <a:buNone/>
            </a:pPr>
            <a:r>
              <a:rPr lang="en" sz="1100"/>
              <a:t>Units 1&amp;2</a:t>
            </a:r>
            <a:endParaRPr sz="1100"/>
          </a:p>
        </p:txBody>
      </p:sp>
      <p:sp>
        <p:nvSpPr>
          <p:cNvPr id="281" name="Google Shape;281;p39"/>
          <p:cNvSpPr txBox="1"/>
          <p:nvPr/>
        </p:nvSpPr>
        <p:spPr>
          <a:xfrm>
            <a:off x="7629375" y="3014150"/>
            <a:ext cx="1168500" cy="6927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Physical Education</a:t>
            </a:r>
            <a:endParaRPr sz="1100"/>
          </a:p>
          <a:p>
            <a:pPr marL="0" lvl="0" indent="0" algn="ctr" rtl="0">
              <a:spcBef>
                <a:spcPts val="0"/>
              </a:spcBef>
              <a:spcAft>
                <a:spcPts val="0"/>
              </a:spcAft>
              <a:buNone/>
            </a:pPr>
            <a:r>
              <a:rPr lang="en" sz="1100"/>
              <a:t>Units 3&amp;4</a:t>
            </a:r>
            <a:endParaRPr sz="1100"/>
          </a:p>
        </p:txBody>
      </p:sp>
      <p:sp>
        <p:nvSpPr>
          <p:cNvPr id="282" name="Google Shape;282;p39"/>
          <p:cNvSpPr/>
          <p:nvPr/>
        </p:nvSpPr>
        <p:spPr>
          <a:xfrm>
            <a:off x="3165325" y="2041700"/>
            <a:ext cx="5611800" cy="560400"/>
          </a:xfrm>
          <a:prstGeom prst="rightArrow">
            <a:avLst>
              <a:gd name="adj1" fmla="val 50000"/>
              <a:gd name="adj2" fmla="val 50000"/>
            </a:avLst>
          </a:prstGeom>
          <a:gradFill>
            <a:gsLst>
              <a:gs pos="0">
                <a:srgbClr val="DCECD5"/>
              </a:gs>
              <a:gs pos="100000">
                <a:srgbClr val="93BC81"/>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a:t>Elective Options:</a:t>
            </a:r>
            <a:endParaRPr/>
          </a:p>
        </p:txBody>
      </p:sp>
      <p:sp>
        <p:nvSpPr>
          <p:cNvPr id="283" name="Google Shape;283;p39"/>
          <p:cNvSpPr txBox="1"/>
          <p:nvPr/>
        </p:nvSpPr>
        <p:spPr>
          <a:xfrm>
            <a:off x="6202275" y="2660150"/>
            <a:ext cx="12177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284" name="Google Shape;284;p39"/>
          <p:cNvSpPr txBox="1"/>
          <p:nvPr/>
        </p:nvSpPr>
        <p:spPr>
          <a:xfrm>
            <a:off x="7629375" y="2660150"/>
            <a:ext cx="11685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285" name="Google Shape;285;p39"/>
          <p:cNvSpPr txBox="1"/>
          <p:nvPr/>
        </p:nvSpPr>
        <p:spPr>
          <a:xfrm>
            <a:off x="320500" y="1156100"/>
            <a:ext cx="5611800" cy="4002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a:t>Core/Compulsory  HPE:</a:t>
            </a:r>
            <a:endParaRPr sz="1100"/>
          </a:p>
        </p:txBody>
      </p:sp>
      <p:sp>
        <p:nvSpPr>
          <p:cNvPr id="286" name="Google Shape;286;p39"/>
          <p:cNvSpPr txBox="1"/>
          <p:nvPr/>
        </p:nvSpPr>
        <p:spPr>
          <a:xfrm>
            <a:off x="3165313" y="1687688"/>
            <a:ext cx="13446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HPE</a:t>
            </a:r>
            <a:endParaRPr sz="1100"/>
          </a:p>
        </p:txBody>
      </p:sp>
      <p:sp>
        <p:nvSpPr>
          <p:cNvPr id="287" name="Google Shape;287;p39"/>
          <p:cNvSpPr txBox="1"/>
          <p:nvPr/>
        </p:nvSpPr>
        <p:spPr>
          <a:xfrm>
            <a:off x="4587738" y="1687688"/>
            <a:ext cx="1344600" cy="3540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HPE</a:t>
            </a:r>
            <a:endParaRPr sz="1100"/>
          </a:p>
        </p:txBody>
      </p:sp>
      <p:sp>
        <p:nvSpPr>
          <p:cNvPr id="288" name="Google Shape;288;p39"/>
          <p:cNvSpPr txBox="1"/>
          <p:nvPr/>
        </p:nvSpPr>
        <p:spPr>
          <a:xfrm>
            <a:off x="6202275" y="3880600"/>
            <a:ext cx="1217700" cy="8619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Health &amp; Human Development</a:t>
            </a:r>
            <a:endParaRPr sz="1100"/>
          </a:p>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endParaRPr sz="1100"/>
          </a:p>
        </p:txBody>
      </p:sp>
      <p:sp>
        <p:nvSpPr>
          <p:cNvPr id="289" name="Google Shape;289;p39"/>
          <p:cNvSpPr txBox="1"/>
          <p:nvPr/>
        </p:nvSpPr>
        <p:spPr>
          <a:xfrm>
            <a:off x="7629375" y="3880600"/>
            <a:ext cx="1168500" cy="861900"/>
          </a:xfrm>
          <a:prstGeom prst="rect">
            <a:avLst/>
          </a:prstGeom>
          <a:gradFill>
            <a:gsLst>
              <a:gs pos="0">
                <a:srgbClr val="DCECD5"/>
              </a:gs>
              <a:gs pos="100000">
                <a:srgbClr val="93BC81"/>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Health &amp; Human Development </a:t>
            </a:r>
            <a:endParaRPr sz="1100"/>
          </a:p>
          <a:p>
            <a:pPr marL="0" lvl="0" indent="0" algn="ctr" rtl="0">
              <a:spcBef>
                <a:spcPts val="0"/>
              </a:spcBef>
              <a:spcAft>
                <a:spcPts val="0"/>
              </a:spcAft>
              <a:buNone/>
            </a:pPr>
            <a:r>
              <a:rPr lang="en" sz="1100"/>
              <a:t>Units 3&amp;4</a:t>
            </a:r>
            <a:endParaRPr sz="11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0"/>
          <p:cNvSpPr txBox="1">
            <a:spLocks noGrp="1"/>
          </p:cNvSpPr>
          <p:nvPr>
            <p:ph type="title"/>
          </p:nvPr>
        </p:nvSpPr>
        <p:spPr>
          <a:xfrm>
            <a:off x="311700" y="445025"/>
            <a:ext cx="8520600" cy="572700"/>
          </a:xfrm>
          <a:prstGeom prst="rect">
            <a:avLst/>
          </a:prstGeom>
          <a:gradFill>
            <a:gsLst>
              <a:gs pos="0">
                <a:srgbClr val="DCECD5"/>
              </a:gs>
              <a:gs pos="100000">
                <a:srgbClr val="93BC81"/>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Health / PE Electives</a:t>
            </a:r>
            <a:endParaRPr/>
          </a:p>
        </p:txBody>
      </p:sp>
      <p:sp>
        <p:nvSpPr>
          <p:cNvPr id="295" name="Google Shape;295;p4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accent2"/>
                </a:solidFill>
              </a:rPr>
              <a:t>Games of the World</a:t>
            </a:r>
            <a:endParaRPr>
              <a:solidFill>
                <a:schemeClr val="accent2"/>
              </a:solidFill>
            </a:endParaRPr>
          </a:p>
          <a:p>
            <a:pPr marL="0" lvl="0" indent="0" algn="l" rtl="0">
              <a:spcBef>
                <a:spcPts val="1200"/>
              </a:spcBef>
              <a:spcAft>
                <a:spcPts val="0"/>
              </a:spcAft>
              <a:buNone/>
            </a:pPr>
            <a:r>
              <a:rPr lang="en" sz="1250">
                <a:solidFill>
                  <a:schemeClr val="dk1"/>
                </a:solidFill>
                <a:highlight>
                  <a:srgbClr val="FFFFFF"/>
                </a:highlight>
              </a:rPr>
              <a:t>Students investigate the variety of games and sports that are played in various parts of the world. Elements of geography, history &amp; culture will be learnt along the journey and plenty of time for hands-on practical sessions of the various activities.</a:t>
            </a:r>
            <a:endParaRPr sz="1250">
              <a:solidFill>
                <a:schemeClr val="dk1"/>
              </a:solidFill>
              <a:highlight>
                <a:srgbClr val="FFFFFF"/>
              </a:highlight>
            </a:endParaRPr>
          </a:p>
          <a:p>
            <a:pPr marL="0" lvl="0" indent="0" algn="l" rtl="0">
              <a:spcBef>
                <a:spcPts val="1200"/>
              </a:spcBef>
              <a:spcAft>
                <a:spcPts val="0"/>
              </a:spcAft>
              <a:buNone/>
            </a:pPr>
            <a:r>
              <a:rPr lang="en" sz="1750">
                <a:solidFill>
                  <a:schemeClr val="accent2"/>
                </a:solidFill>
                <a:highlight>
                  <a:srgbClr val="FFFFFF"/>
                </a:highlight>
              </a:rPr>
              <a:t>Netball Studies</a:t>
            </a:r>
            <a:endParaRPr sz="1750">
              <a:solidFill>
                <a:schemeClr val="accent2"/>
              </a:solidFill>
              <a:highlight>
                <a:srgbClr val="FFFFFF"/>
              </a:highlight>
            </a:endParaRPr>
          </a:p>
          <a:p>
            <a:pPr marL="0" lvl="0" indent="0" algn="l" rtl="0">
              <a:spcBef>
                <a:spcPts val="1200"/>
              </a:spcBef>
              <a:spcAft>
                <a:spcPts val="1200"/>
              </a:spcAft>
              <a:buNone/>
            </a:pPr>
            <a:r>
              <a:rPr lang="en" sz="1250">
                <a:solidFill>
                  <a:schemeClr val="dk1"/>
                </a:solidFill>
                <a:highlight>
                  <a:srgbClr val="FFFFFF"/>
                </a:highlight>
              </a:rPr>
              <a:t>Students will conduct an in-depth analysis of various aspects of the sport of netball including skill acquisition, coaching, officiating, tactics &amp; strategy, fitness and performance enhancement. Practical sessions will be complemented by theoretical components of the course.</a:t>
            </a:r>
            <a:endParaRPr sz="1250">
              <a:solidFill>
                <a:schemeClr val="dk1"/>
              </a:solidFill>
              <a:highlight>
                <a:srgbClr val="FFFFFF"/>
              </a:highligh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41"/>
          <p:cNvSpPr txBox="1">
            <a:spLocks noGrp="1"/>
          </p:cNvSpPr>
          <p:nvPr>
            <p:ph type="title"/>
          </p:nvPr>
        </p:nvSpPr>
        <p:spPr>
          <a:xfrm>
            <a:off x="311700" y="445025"/>
            <a:ext cx="8520600" cy="572700"/>
          </a:xfrm>
          <a:prstGeom prst="rect">
            <a:avLst/>
          </a:prstGeom>
          <a:gradFill>
            <a:gsLst>
              <a:gs pos="0">
                <a:srgbClr val="DCECD5"/>
              </a:gs>
              <a:gs pos="100000">
                <a:srgbClr val="93BC81"/>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Health / PE Electives</a:t>
            </a:r>
            <a:endParaRPr/>
          </a:p>
        </p:txBody>
      </p:sp>
      <p:sp>
        <p:nvSpPr>
          <p:cNvPr id="301" name="Google Shape;301;p4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rPr>
              <a:t>Exercise Science</a:t>
            </a:r>
            <a:endParaRPr>
              <a:solidFill>
                <a:schemeClr val="dk1"/>
              </a:solidFill>
            </a:endParaRPr>
          </a:p>
          <a:p>
            <a:pPr marL="0" lvl="0" indent="0" algn="l" rtl="0">
              <a:spcBef>
                <a:spcPts val="1200"/>
              </a:spcBef>
              <a:spcAft>
                <a:spcPts val="0"/>
              </a:spcAft>
              <a:buNone/>
            </a:pPr>
            <a:r>
              <a:rPr lang="en" sz="1250">
                <a:solidFill>
                  <a:schemeClr val="dk1"/>
                </a:solidFill>
                <a:highlight>
                  <a:srgbClr val="FFFFFF"/>
                </a:highlight>
              </a:rPr>
              <a:t>Students will investigate and apply scientific and physiological concepts through participation in a range of sporting and fitness activities.</a:t>
            </a:r>
            <a:endParaRPr sz="1250">
              <a:solidFill>
                <a:schemeClr val="dk1"/>
              </a:solidFill>
              <a:highlight>
                <a:srgbClr val="FFFFFF"/>
              </a:highlight>
            </a:endParaRPr>
          </a:p>
          <a:p>
            <a:pPr marL="0" lvl="0" indent="0" algn="l" rtl="0">
              <a:spcBef>
                <a:spcPts val="1200"/>
              </a:spcBef>
              <a:spcAft>
                <a:spcPts val="0"/>
              </a:spcAft>
              <a:buNone/>
            </a:pPr>
            <a:endParaRPr sz="1750">
              <a:solidFill>
                <a:schemeClr val="dk1"/>
              </a:solidFill>
              <a:highlight>
                <a:srgbClr val="FFFFFF"/>
              </a:highlight>
            </a:endParaRPr>
          </a:p>
          <a:p>
            <a:pPr marL="0" lvl="0" indent="0" algn="l" rtl="0">
              <a:spcBef>
                <a:spcPts val="1200"/>
              </a:spcBef>
              <a:spcAft>
                <a:spcPts val="0"/>
              </a:spcAft>
              <a:buNone/>
            </a:pPr>
            <a:r>
              <a:rPr lang="en" sz="1750">
                <a:solidFill>
                  <a:schemeClr val="dk1"/>
                </a:solidFill>
                <a:highlight>
                  <a:srgbClr val="FFFFFF"/>
                </a:highlight>
              </a:rPr>
              <a:t>Outdoor Ed</a:t>
            </a:r>
            <a:endParaRPr sz="1750">
              <a:solidFill>
                <a:schemeClr val="dk1"/>
              </a:solidFill>
              <a:highlight>
                <a:srgbClr val="FFFFFF"/>
              </a:highlight>
            </a:endParaRPr>
          </a:p>
          <a:p>
            <a:pPr marL="0" lvl="0" indent="0" algn="l" rtl="0">
              <a:spcBef>
                <a:spcPts val="1200"/>
              </a:spcBef>
              <a:spcAft>
                <a:spcPts val="0"/>
              </a:spcAft>
              <a:buNone/>
            </a:pPr>
            <a:r>
              <a:rPr lang="en" sz="1250">
                <a:solidFill>
                  <a:schemeClr val="dk1"/>
                </a:solidFill>
                <a:highlight>
                  <a:srgbClr val="FFFFFF"/>
                </a:highlight>
              </a:rPr>
              <a:t>Practical skills including navigation, orienteering, camp cooking, environmental issues, preparing for expeditions etc.</a:t>
            </a:r>
            <a:endParaRPr sz="1250">
              <a:solidFill>
                <a:schemeClr val="dk1"/>
              </a:solidFill>
              <a:highlight>
                <a:srgbClr val="FFFFFF"/>
              </a:highlight>
            </a:endParaRPr>
          </a:p>
          <a:p>
            <a:pPr marL="0" lvl="0" indent="0" algn="l" rtl="0">
              <a:spcBef>
                <a:spcPts val="1200"/>
              </a:spcBef>
              <a:spcAft>
                <a:spcPts val="1200"/>
              </a:spcAft>
              <a:buNone/>
            </a:pPr>
            <a:endParaRPr sz="1750">
              <a:solidFill>
                <a:schemeClr val="dk1"/>
              </a:solidFill>
              <a:highlight>
                <a:srgbClr val="FFFFFF"/>
              </a:highligh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a:gradFill>
            <a:gsLst>
              <a:gs pos="0">
                <a:srgbClr val="DCECD5"/>
              </a:gs>
              <a:gs pos="100000">
                <a:srgbClr val="93BC81"/>
              </a:gs>
            </a:gsLst>
            <a:path path="circle">
              <a:fillToRect l="50000" t="50000" r="50000" b="50000"/>
            </a:path>
            <a:tileRect/>
          </a:gradFill>
          <a:ln w="9525" cap="flat" cmpd="sng">
            <a:solidFill>
              <a:srgbClr val="000000"/>
            </a:solidFill>
            <a:prstDash val="solid"/>
            <a:round/>
            <a:headEnd type="none" w="sm" len="sm"/>
            <a:tailEnd type="none" w="sm" len="sm"/>
          </a:ln>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Bell Times</a:t>
            </a:r>
            <a:endParaRPr/>
          </a:p>
        </p:txBody>
      </p:sp>
      <p:cxnSp>
        <p:nvCxnSpPr>
          <p:cNvPr id="68" name="Google Shape;68;p15"/>
          <p:cNvCxnSpPr/>
          <p:nvPr/>
        </p:nvCxnSpPr>
        <p:spPr>
          <a:xfrm>
            <a:off x="213850" y="1226775"/>
            <a:ext cx="8677500" cy="0"/>
          </a:xfrm>
          <a:prstGeom prst="straightConnector1">
            <a:avLst/>
          </a:prstGeom>
          <a:noFill/>
          <a:ln w="28575" cap="flat" cmpd="sng">
            <a:solidFill>
              <a:schemeClr val="dk2"/>
            </a:solidFill>
            <a:prstDash val="solid"/>
            <a:round/>
            <a:headEnd type="none" w="med" len="med"/>
            <a:tailEnd type="none" w="med" len="med"/>
          </a:ln>
        </p:spPr>
      </p:cxnSp>
      <p:cxnSp>
        <p:nvCxnSpPr>
          <p:cNvPr id="69" name="Google Shape;69;p15"/>
          <p:cNvCxnSpPr/>
          <p:nvPr/>
        </p:nvCxnSpPr>
        <p:spPr>
          <a:xfrm>
            <a:off x="202600" y="1226775"/>
            <a:ext cx="11400" cy="2825100"/>
          </a:xfrm>
          <a:prstGeom prst="straightConnector1">
            <a:avLst/>
          </a:prstGeom>
          <a:noFill/>
          <a:ln w="28575" cap="flat" cmpd="sng">
            <a:solidFill>
              <a:schemeClr val="dk2"/>
            </a:solidFill>
            <a:prstDash val="solid"/>
            <a:round/>
            <a:headEnd type="none" w="med" len="med"/>
            <a:tailEnd type="none" w="med" len="med"/>
          </a:ln>
        </p:spPr>
      </p:cxnSp>
      <p:cxnSp>
        <p:nvCxnSpPr>
          <p:cNvPr id="70" name="Google Shape;70;p15"/>
          <p:cNvCxnSpPr/>
          <p:nvPr/>
        </p:nvCxnSpPr>
        <p:spPr>
          <a:xfrm rot="10800000" flipH="1">
            <a:off x="225100" y="4029275"/>
            <a:ext cx="8677500" cy="22500"/>
          </a:xfrm>
          <a:prstGeom prst="straightConnector1">
            <a:avLst/>
          </a:prstGeom>
          <a:noFill/>
          <a:ln w="28575" cap="flat" cmpd="sng">
            <a:solidFill>
              <a:schemeClr val="dk2"/>
            </a:solidFill>
            <a:prstDash val="solid"/>
            <a:round/>
            <a:headEnd type="none" w="med" len="med"/>
            <a:tailEnd type="none" w="med" len="med"/>
          </a:ln>
        </p:spPr>
      </p:cxnSp>
      <p:cxnSp>
        <p:nvCxnSpPr>
          <p:cNvPr id="71" name="Google Shape;71;p15"/>
          <p:cNvCxnSpPr/>
          <p:nvPr/>
        </p:nvCxnSpPr>
        <p:spPr>
          <a:xfrm>
            <a:off x="8880125" y="1226775"/>
            <a:ext cx="11400" cy="2802600"/>
          </a:xfrm>
          <a:prstGeom prst="straightConnector1">
            <a:avLst/>
          </a:prstGeom>
          <a:noFill/>
          <a:ln w="28575" cap="flat" cmpd="sng">
            <a:solidFill>
              <a:schemeClr val="dk2"/>
            </a:solidFill>
            <a:prstDash val="solid"/>
            <a:round/>
            <a:headEnd type="none" w="med" len="med"/>
            <a:tailEnd type="none" w="med" len="med"/>
          </a:ln>
        </p:spPr>
      </p:cxnSp>
      <p:pic>
        <p:nvPicPr>
          <p:cNvPr id="72" name="Google Shape;72;p15"/>
          <p:cNvPicPr preferRelativeResize="0"/>
          <p:nvPr/>
        </p:nvPicPr>
        <p:blipFill>
          <a:blip r:embed="rId3">
            <a:alphaModFix/>
          </a:blip>
          <a:stretch>
            <a:fillRect/>
          </a:stretch>
        </p:blipFill>
        <p:spPr>
          <a:xfrm>
            <a:off x="286775" y="1290800"/>
            <a:ext cx="8520600" cy="2738575"/>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42"/>
          <p:cNvSpPr txBox="1"/>
          <p:nvPr/>
        </p:nvSpPr>
        <p:spPr>
          <a:xfrm>
            <a:off x="89650" y="2442875"/>
            <a:ext cx="1344600" cy="3540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Humanities</a:t>
            </a:r>
            <a:endParaRPr sz="1100"/>
          </a:p>
        </p:txBody>
      </p:sp>
      <p:sp>
        <p:nvSpPr>
          <p:cNvPr id="307" name="Google Shape;307;p42"/>
          <p:cNvSpPr txBox="1"/>
          <p:nvPr/>
        </p:nvSpPr>
        <p:spPr>
          <a:xfrm>
            <a:off x="1537450" y="2442875"/>
            <a:ext cx="1344600" cy="3540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Humanities</a:t>
            </a:r>
            <a:endParaRPr sz="1100"/>
          </a:p>
        </p:txBody>
      </p:sp>
      <p:sp>
        <p:nvSpPr>
          <p:cNvPr id="308" name="Google Shape;308;p42"/>
          <p:cNvSpPr txBox="1"/>
          <p:nvPr/>
        </p:nvSpPr>
        <p:spPr>
          <a:xfrm>
            <a:off x="3045700" y="1729975"/>
            <a:ext cx="1604700" cy="6927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(Core)</a:t>
            </a:r>
            <a:endParaRPr sz="1100"/>
          </a:p>
          <a:p>
            <a:pPr marL="0" lvl="0" indent="0" algn="ctr" rtl="0">
              <a:spcBef>
                <a:spcPts val="0"/>
              </a:spcBef>
              <a:spcAft>
                <a:spcPts val="0"/>
              </a:spcAft>
              <a:buNone/>
            </a:pPr>
            <a:r>
              <a:rPr lang="en" sz="1100"/>
              <a:t>Industrial Revolution &amp; World War I</a:t>
            </a:r>
            <a:endParaRPr sz="1100"/>
          </a:p>
        </p:txBody>
      </p:sp>
      <p:sp>
        <p:nvSpPr>
          <p:cNvPr id="309" name="Google Shape;309;p42"/>
          <p:cNvSpPr txBox="1"/>
          <p:nvPr/>
        </p:nvSpPr>
        <p:spPr>
          <a:xfrm>
            <a:off x="2013300" y="3807400"/>
            <a:ext cx="2688300" cy="8619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(Electives)</a:t>
            </a:r>
            <a:endParaRPr sz="1100"/>
          </a:p>
          <a:p>
            <a:pPr marL="0" lvl="0" indent="0" algn="l" rtl="0">
              <a:spcBef>
                <a:spcPts val="0"/>
              </a:spcBef>
              <a:spcAft>
                <a:spcPts val="0"/>
              </a:spcAft>
              <a:buNone/>
            </a:pPr>
            <a:r>
              <a:rPr lang="en" sz="1100"/>
              <a:t>Hollywood vs History</a:t>
            </a:r>
            <a:endParaRPr sz="1100"/>
          </a:p>
          <a:p>
            <a:pPr marL="0" lvl="0" indent="0" algn="l" rtl="0">
              <a:spcBef>
                <a:spcPts val="0"/>
              </a:spcBef>
              <a:spcAft>
                <a:spcPts val="0"/>
              </a:spcAft>
              <a:buNone/>
            </a:pPr>
            <a:r>
              <a:rPr lang="en" sz="1100"/>
              <a:t>Home &amp; Away: Australia’s Pop Culture</a:t>
            </a:r>
            <a:endParaRPr sz="1100"/>
          </a:p>
          <a:p>
            <a:pPr marL="0" lvl="0" indent="0" algn="l" rtl="0">
              <a:spcBef>
                <a:spcPts val="0"/>
              </a:spcBef>
              <a:spcAft>
                <a:spcPts val="0"/>
              </a:spcAft>
              <a:buNone/>
            </a:pPr>
            <a:r>
              <a:rPr lang="en" sz="1100"/>
              <a:t>Money Talks</a:t>
            </a:r>
            <a:endParaRPr sz="1100"/>
          </a:p>
        </p:txBody>
      </p:sp>
      <p:sp>
        <p:nvSpPr>
          <p:cNvPr id="310" name="Google Shape;310;p42"/>
          <p:cNvSpPr txBox="1"/>
          <p:nvPr/>
        </p:nvSpPr>
        <p:spPr>
          <a:xfrm>
            <a:off x="4793350" y="1832800"/>
            <a:ext cx="1604700" cy="5232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(Core) </a:t>
            </a:r>
            <a:endParaRPr sz="1100"/>
          </a:p>
          <a:p>
            <a:pPr marL="0" lvl="0" indent="0" algn="l" rtl="0">
              <a:spcBef>
                <a:spcPts val="0"/>
              </a:spcBef>
              <a:spcAft>
                <a:spcPts val="0"/>
              </a:spcAft>
              <a:buNone/>
            </a:pPr>
            <a:r>
              <a:rPr lang="en" sz="1100"/>
              <a:t>Legal Studies</a:t>
            </a:r>
            <a:endParaRPr sz="1100"/>
          </a:p>
        </p:txBody>
      </p:sp>
      <p:sp>
        <p:nvSpPr>
          <p:cNvPr id="311" name="Google Shape;311;p42"/>
          <p:cNvSpPr txBox="1"/>
          <p:nvPr/>
        </p:nvSpPr>
        <p:spPr>
          <a:xfrm>
            <a:off x="4793350" y="2491000"/>
            <a:ext cx="1604700" cy="5232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(Core) </a:t>
            </a:r>
            <a:endParaRPr sz="1100"/>
          </a:p>
          <a:p>
            <a:pPr marL="0" lvl="0" indent="0" algn="l" rtl="0">
              <a:spcBef>
                <a:spcPts val="0"/>
              </a:spcBef>
              <a:spcAft>
                <a:spcPts val="0"/>
              </a:spcAft>
              <a:buNone/>
            </a:pPr>
            <a:r>
              <a:rPr lang="en" sz="1100"/>
              <a:t>World War II</a:t>
            </a:r>
            <a:endParaRPr sz="1100"/>
          </a:p>
        </p:txBody>
      </p:sp>
      <p:sp>
        <p:nvSpPr>
          <p:cNvPr id="312" name="Google Shape;312;p42"/>
          <p:cNvSpPr txBox="1"/>
          <p:nvPr/>
        </p:nvSpPr>
        <p:spPr>
          <a:xfrm>
            <a:off x="4793350" y="3149200"/>
            <a:ext cx="1604700" cy="5232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(Core) Business &amp; Economics</a:t>
            </a:r>
            <a:endParaRPr sz="1100"/>
          </a:p>
        </p:txBody>
      </p:sp>
      <p:sp>
        <p:nvSpPr>
          <p:cNvPr id="313" name="Google Shape;313;p42"/>
          <p:cNvSpPr txBox="1"/>
          <p:nvPr/>
        </p:nvSpPr>
        <p:spPr>
          <a:xfrm>
            <a:off x="1127300" y="280150"/>
            <a:ext cx="6633900" cy="554100"/>
          </a:xfrm>
          <a:prstGeom prst="rect">
            <a:avLst/>
          </a:prstGeom>
          <a:gradFill>
            <a:gsLst>
              <a:gs pos="0">
                <a:srgbClr val="F1C232"/>
              </a:gs>
              <a:gs pos="100000">
                <a:srgbClr val="F0A963"/>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Humanities PATHWAY</a:t>
            </a:r>
            <a:endParaRPr sz="2400"/>
          </a:p>
        </p:txBody>
      </p:sp>
      <p:sp>
        <p:nvSpPr>
          <p:cNvPr id="314" name="Google Shape;314;p42"/>
          <p:cNvSpPr txBox="1"/>
          <p:nvPr/>
        </p:nvSpPr>
        <p:spPr>
          <a:xfrm>
            <a:off x="6541000" y="2339675"/>
            <a:ext cx="1217700" cy="12006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Business Management</a:t>
            </a:r>
            <a:endParaRPr sz="1100"/>
          </a:p>
          <a:p>
            <a:pPr marL="0" lvl="0" indent="0" algn="ctr" rtl="0">
              <a:spcBef>
                <a:spcPts val="0"/>
              </a:spcBef>
              <a:spcAft>
                <a:spcPts val="0"/>
              </a:spcAft>
              <a:buNone/>
            </a:pPr>
            <a:r>
              <a:rPr lang="en" sz="1100"/>
              <a:t>History</a:t>
            </a:r>
            <a:endParaRPr sz="1100"/>
          </a:p>
          <a:p>
            <a:pPr marL="0" lvl="0" indent="0" algn="ctr" rtl="0">
              <a:spcBef>
                <a:spcPts val="0"/>
              </a:spcBef>
              <a:spcAft>
                <a:spcPts val="0"/>
              </a:spcAft>
              <a:buNone/>
            </a:pPr>
            <a:r>
              <a:rPr lang="en" sz="1100"/>
              <a:t>Legal Studies</a:t>
            </a:r>
            <a:endParaRPr sz="1100"/>
          </a:p>
          <a:p>
            <a:pPr marL="0" lvl="0" indent="0" algn="ctr" rtl="0">
              <a:spcBef>
                <a:spcPts val="0"/>
              </a:spcBef>
              <a:spcAft>
                <a:spcPts val="0"/>
              </a:spcAft>
              <a:buNone/>
            </a:pPr>
            <a:endParaRPr sz="1100"/>
          </a:p>
        </p:txBody>
      </p:sp>
      <p:sp>
        <p:nvSpPr>
          <p:cNvPr id="315" name="Google Shape;315;p42"/>
          <p:cNvSpPr txBox="1"/>
          <p:nvPr/>
        </p:nvSpPr>
        <p:spPr>
          <a:xfrm>
            <a:off x="7888950" y="2366675"/>
            <a:ext cx="1217700" cy="12006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Business Management</a:t>
            </a:r>
            <a:endParaRPr sz="1100"/>
          </a:p>
          <a:p>
            <a:pPr marL="0" lvl="0" indent="0" algn="ctr" rtl="0">
              <a:spcBef>
                <a:spcPts val="0"/>
              </a:spcBef>
              <a:spcAft>
                <a:spcPts val="0"/>
              </a:spcAft>
              <a:buNone/>
            </a:pPr>
            <a:r>
              <a:rPr lang="en" sz="1100"/>
              <a:t>History</a:t>
            </a:r>
            <a:endParaRPr sz="1100"/>
          </a:p>
          <a:p>
            <a:pPr marL="0" lvl="0" indent="0" algn="ctr" rtl="0">
              <a:spcBef>
                <a:spcPts val="0"/>
              </a:spcBef>
              <a:spcAft>
                <a:spcPts val="0"/>
              </a:spcAft>
              <a:buNone/>
            </a:pPr>
            <a:r>
              <a:rPr lang="en" sz="1100"/>
              <a:t>Legal Studies</a:t>
            </a:r>
            <a:endParaRPr sz="1100"/>
          </a:p>
          <a:p>
            <a:pPr marL="0" lvl="0" indent="0" algn="l" rtl="0">
              <a:spcBef>
                <a:spcPts val="0"/>
              </a:spcBef>
              <a:spcAft>
                <a:spcPts val="0"/>
              </a:spcAft>
              <a:buNone/>
            </a:pPr>
            <a:endParaRPr sz="1100"/>
          </a:p>
        </p:txBody>
      </p:sp>
      <p:sp>
        <p:nvSpPr>
          <p:cNvPr id="316" name="Google Shape;316;p42"/>
          <p:cNvSpPr/>
          <p:nvPr/>
        </p:nvSpPr>
        <p:spPr>
          <a:xfrm>
            <a:off x="381000" y="929450"/>
            <a:ext cx="8460600" cy="560400"/>
          </a:xfrm>
          <a:prstGeom prst="rightArrow">
            <a:avLst>
              <a:gd name="adj1" fmla="val 50000"/>
              <a:gd name="adj2" fmla="val 50000"/>
            </a:avLst>
          </a:prstGeom>
          <a:gradFill>
            <a:gsLst>
              <a:gs pos="0">
                <a:srgbClr val="F1C232"/>
              </a:gs>
              <a:gs pos="100000">
                <a:srgbClr val="F0A963"/>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42"/>
          <p:cNvSpPr txBox="1"/>
          <p:nvPr/>
        </p:nvSpPr>
        <p:spPr>
          <a:xfrm>
            <a:off x="6541150" y="1909475"/>
            <a:ext cx="1217700" cy="3540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318" name="Google Shape;318;p42"/>
          <p:cNvSpPr txBox="1"/>
          <p:nvPr/>
        </p:nvSpPr>
        <p:spPr>
          <a:xfrm>
            <a:off x="7938250" y="1909475"/>
            <a:ext cx="1168500" cy="3540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319" name="Google Shape;319;p42"/>
          <p:cNvSpPr txBox="1"/>
          <p:nvPr/>
        </p:nvSpPr>
        <p:spPr>
          <a:xfrm>
            <a:off x="3035350" y="2490988"/>
            <a:ext cx="1604700" cy="6927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(Core)</a:t>
            </a:r>
            <a:endParaRPr sz="1100"/>
          </a:p>
          <a:p>
            <a:pPr marL="0" lvl="0" indent="0" algn="l" rtl="0">
              <a:spcBef>
                <a:spcPts val="0"/>
              </a:spcBef>
              <a:spcAft>
                <a:spcPts val="0"/>
              </a:spcAft>
              <a:buNone/>
            </a:pPr>
            <a:r>
              <a:rPr lang="en" sz="1100"/>
              <a:t>Geography - Interconnection</a:t>
            </a:r>
            <a:endParaRPr sz="1100"/>
          </a:p>
        </p:txBody>
      </p:sp>
      <p:sp>
        <p:nvSpPr>
          <p:cNvPr id="320" name="Google Shape;320;p42"/>
          <p:cNvSpPr txBox="1"/>
          <p:nvPr/>
        </p:nvSpPr>
        <p:spPr>
          <a:xfrm>
            <a:off x="3045700" y="3233950"/>
            <a:ext cx="1604700" cy="5232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(Core) </a:t>
            </a:r>
            <a:endParaRPr sz="1100"/>
          </a:p>
          <a:p>
            <a:pPr marL="0" lvl="0" indent="0" algn="l" rtl="0">
              <a:spcBef>
                <a:spcPts val="0"/>
              </a:spcBef>
              <a:spcAft>
                <a:spcPts val="0"/>
              </a:spcAft>
              <a:buNone/>
            </a:pPr>
            <a:r>
              <a:rPr lang="en" sz="1100"/>
              <a:t>Civics</a:t>
            </a:r>
            <a:endParaRPr sz="1100"/>
          </a:p>
        </p:txBody>
      </p:sp>
      <p:sp>
        <p:nvSpPr>
          <p:cNvPr id="321" name="Google Shape;321;p42"/>
          <p:cNvSpPr txBox="1"/>
          <p:nvPr/>
        </p:nvSpPr>
        <p:spPr>
          <a:xfrm>
            <a:off x="4793350" y="3757150"/>
            <a:ext cx="3373200" cy="1369800"/>
          </a:xfrm>
          <a:prstGeom prst="rect">
            <a:avLst/>
          </a:prstGeom>
          <a:gradFill>
            <a:gsLst>
              <a:gs pos="0">
                <a:srgbClr val="F1C232"/>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(Electives)</a:t>
            </a:r>
            <a:endParaRPr sz="1100"/>
          </a:p>
          <a:p>
            <a:pPr marL="0" lvl="0" indent="0" algn="l" rtl="0">
              <a:spcBef>
                <a:spcPts val="0"/>
              </a:spcBef>
              <a:spcAft>
                <a:spcPts val="0"/>
              </a:spcAft>
              <a:buNone/>
            </a:pPr>
            <a:r>
              <a:rPr lang="en" sz="1100"/>
              <a:t>Hollywood vs History</a:t>
            </a:r>
            <a:endParaRPr sz="1100"/>
          </a:p>
          <a:p>
            <a:pPr marL="0" lvl="0" indent="0" algn="l" rtl="0">
              <a:spcBef>
                <a:spcPts val="0"/>
              </a:spcBef>
              <a:spcAft>
                <a:spcPts val="0"/>
              </a:spcAft>
              <a:buNone/>
            </a:pPr>
            <a:r>
              <a:rPr lang="en" sz="1100"/>
              <a:t>Home &amp; Away: Australia’s Pop Culture</a:t>
            </a:r>
            <a:endParaRPr sz="1100"/>
          </a:p>
          <a:p>
            <a:pPr marL="0" lvl="0" indent="0" algn="l" rtl="0">
              <a:spcBef>
                <a:spcPts val="0"/>
              </a:spcBef>
              <a:spcAft>
                <a:spcPts val="0"/>
              </a:spcAft>
              <a:buNone/>
            </a:pPr>
            <a:r>
              <a:rPr lang="en" sz="1100"/>
              <a:t>Money Talks</a:t>
            </a:r>
            <a:endParaRPr sz="1100"/>
          </a:p>
          <a:p>
            <a:pPr marL="0" lvl="0" indent="0" algn="l" rtl="0">
              <a:spcBef>
                <a:spcPts val="0"/>
              </a:spcBef>
              <a:spcAft>
                <a:spcPts val="0"/>
              </a:spcAft>
              <a:buClr>
                <a:schemeClr val="dk1"/>
              </a:buClr>
              <a:buSzPts val="1100"/>
              <a:buFont typeface="Arial"/>
              <a:buNone/>
            </a:pPr>
            <a:r>
              <a:rPr lang="en" sz="1100"/>
              <a:t>Civil Rights &amp; Freedoms</a:t>
            </a:r>
            <a:endParaRPr sz="1100"/>
          </a:p>
          <a:p>
            <a:pPr marL="0" lvl="0" indent="0" algn="l" rtl="0">
              <a:spcBef>
                <a:spcPts val="0"/>
              </a:spcBef>
              <a:spcAft>
                <a:spcPts val="0"/>
              </a:spcAft>
              <a:buClr>
                <a:schemeClr val="dk1"/>
              </a:buClr>
              <a:buSzPts val="1100"/>
              <a:buFont typeface="Arial"/>
              <a:buNone/>
            </a:pPr>
            <a:r>
              <a:rPr lang="en" sz="1100"/>
              <a:t>Political Crisis: The World at War</a:t>
            </a:r>
            <a:endParaRPr sz="1100"/>
          </a:p>
          <a:p>
            <a:pPr marL="0" lvl="0" indent="0" algn="l" rtl="0">
              <a:spcBef>
                <a:spcPts val="0"/>
              </a:spcBef>
              <a:spcAft>
                <a:spcPts val="0"/>
              </a:spcAft>
              <a:buNone/>
            </a:pPr>
            <a:r>
              <a:rPr lang="en" sz="1100"/>
              <a:t>"Kids These Days" (Sociology)</a:t>
            </a:r>
            <a:endParaRPr sz="11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43"/>
          <p:cNvSpPr txBox="1">
            <a:spLocks noGrp="1"/>
          </p:cNvSpPr>
          <p:nvPr>
            <p:ph type="title"/>
          </p:nvPr>
        </p:nvSpPr>
        <p:spPr>
          <a:xfrm>
            <a:off x="311700" y="445025"/>
            <a:ext cx="8520600" cy="572700"/>
          </a:xfrm>
          <a:prstGeom prst="rect">
            <a:avLst/>
          </a:prstGeom>
          <a:gradFill>
            <a:gsLst>
              <a:gs pos="0">
                <a:srgbClr val="FFF6DB"/>
              </a:gs>
              <a:gs pos="100000">
                <a:srgbClr val="FAD25C"/>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Humanities Electives</a:t>
            </a:r>
            <a:endParaRPr/>
          </a:p>
        </p:txBody>
      </p:sp>
      <p:sp>
        <p:nvSpPr>
          <p:cNvPr id="327" name="Google Shape;327;p4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lnSpc>
                <a:spcPct val="100000"/>
              </a:lnSpc>
              <a:spcBef>
                <a:spcPts val="0"/>
              </a:spcBef>
              <a:spcAft>
                <a:spcPts val="0"/>
              </a:spcAft>
              <a:buNone/>
            </a:pPr>
            <a:endParaRPr b="1">
              <a:solidFill>
                <a:srgbClr val="000000"/>
              </a:solidFill>
            </a:endParaRPr>
          </a:p>
          <a:p>
            <a:pPr marL="0" lvl="0" indent="0" algn="l" rtl="0">
              <a:lnSpc>
                <a:spcPct val="100000"/>
              </a:lnSpc>
              <a:spcBef>
                <a:spcPts val="0"/>
              </a:spcBef>
              <a:spcAft>
                <a:spcPts val="0"/>
              </a:spcAft>
              <a:buNone/>
            </a:pPr>
            <a:r>
              <a:rPr lang="en" b="1">
                <a:solidFill>
                  <a:srgbClr val="000000"/>
                </a:solidFill>
              </a:rPr>
              <a:t>Hollywood vs History</a:t>
            </a:r>
            <a:r>
              <a:rPr lang="en">
                <a:solidFill>
                  <a:srgbClr val="000000"/>
                </a:solidFill>
              </a:rPr>
              <a:t> In this elective, we will explore how historical events have been portrayed in film and how they help us understand their significance.</a:t>
            </a:r>
            <a:endParaRPr>
              <a:solidFill>
                <a:srgbClr val="000000"/>
              </a:solidFill>
            </a:endParaRPr>
          </a:p>
          <a:p>
            <a:pPr marL="0" lvl="0" indent="0" algn="l" rtl="0">
              <a:lnSpc>
                <a:spcPct val="100000"/>
              </a:lnSpc>
              <a:spcBef>
                <a:spcPts val="0"/>
              </a:spcBef>
              <a:spcAft>
                <a:spcPts val="0"/>
              </a:spcAft>
              <a:buNone/>
            </a:pPr>
            <a:r>
              <a:rPr lang="en">
                <a:solidFill>
                  <a:srgbClr val="000000"/>
                </a:solidFill>
              </a:rPr>
              <a:t>   </a:t>
            </a:r>
            <a:endParaRPr>
              <a:solidFill>
                <a:srgbClr val="000000"/>
              </a:solidFill>
            </a:endParaRPr>
          </a:p>
          <a:p>
            <a:pPr marL="0" lvl="0" indent="0" algn="l" rtl="0">
              <a:lnSpc>
                <a:spcPct val="100000"/>
              </a:lnSpc>
              <a:spcBef>
                <a:spcPts val="0"/>
              </a:spcBef>
              <a:spcAft>
                <a:spcPts val="0"/>
              </a:spcAft>
              <a:buNone/>
            </a:pPr>
            <a:r>
              <a:rPr lang="en" b="1">
                <a:solidFill>
                  <a:srgbClr val="000000"/>
                </a:solidFill>
              </a:rPr>
              <a:t>‘Home &amp; Away’: Australia’s Popular Culture</a:t>
            </a:r>
            <a:r>
              <a:rPr lang="en">
                <a:solidFill>
                  <a:srgbClr val="000000"/>
                </a:solidFill>
              </a:rPr>
              <a:t> This elective explores how developments in popular culture, including music, radio, tv, film and sport, have influenced Australia since World War Two. You will also examine the contributions Australia has made to international popular culture.</a:t>
            </a:r>
            <a:endParaRPr>
              <a:solidFill>
                <a:srgbClr val="000000"/>
              </a:solidFill>
            </a:endParaRPr>
          </a:p>
          <a:p>
            <a:pPr marL="0" lvl="0" indent="0" algn="l" rtl="0">
              <a:lnSpc>
                <a:spcPct val="100000"/>
              </a:lnSpc>
              <a:spcBef>
                <a:spcPts val="0"/>
              </a:spcBef>
              <a:spcAft>
                <a:spcPts val="0"/>
              </a:spcAft>
              <a:buNone/>
            </a:pPr>
            <a:endParaRPr>
              <a:solidFill>
                <a:srgbClr val="000000"/>
              </a:solidFill>
            </a:endParaRPr>
          </a:p>
          <a:p>
            <a:pPr marL="0" lvl="0" indent="0" algn="l" rtl="0">
              <a:lnSpc>
                <a:spcPct val="100000"/>
              </a:lnSpc>
              <a:spcBef>
                <a:spcPts val="0"/>
              </a:spcBef>
              <a:spcAft>
                <a:spcPts val="0"/>
              </a:spcAft>
              <a:buNone/>
            </a:pPr>
            <a:r>
              <a:rPr lang="en" b="1">
                <a:solidFill>
                  <a:srgbClr val="000000"/>
                </a:solidFill>
              </a:rPr>
              <a:t>Money Talks</a:t>
            </a:r>
            <a:r>
              <a:rPr lang="en">
                <a:solidFill>
                  <a:srgbClr val="000000"/>
                </a:solidFill>
              </a:rPr>
              <a:t> This unit explores how people manage financial risks and rewards in the current Australian and global financial markets. You will explore financial risks such as scams and identity theft and consider strategies to avoid these, as well as the role of banks and other institutions, the difference between good and bad debt &amp; how to manage debt, and identify ways consumers can protect themselves from risks.</a:t>
            </a:r>
            <a:endParaRPr>
              <a:solidFill>
                <a:srgbClr val="000000"/>
              </a:solidFill>
            </a:endParaRPr>
          </a:p>
          <a:p>
            <a:pPr marL="0" lvl="0" indent="0" algn="l" rtl="0">
              <a:spcBef>
                <a:spcPts val="0"/>
              </a:spcBef>
              <a:spcAft>
                <a:spcPts val="1200"/>
              </a:spcAft>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44"/>
          <p:cNvSpPr txBox="1">
            <a:spLocks noGrp="1"/>
          </p:cNvSpPr>
          <p:nvPr>
            <p:ph type="title"/>
          </p:nvPr>
        </p:nvSpPr>
        <p:spPr>
          <a:xfrm>
            <a:off x="311700" y="445025"/>
            <a:ext cx="8520600" cy="572700"/>
          </a:xfrm>
          <a:prstGeom prst="rect">
            <a:avLst/>
          </a:prstGeom>
          <a:gradFill>
            <a:gsLst>
              <a:gs pos="0">
                <a:srgbClr val="FFF6DB"/>
              </a:gs>
              <a:gs pos="100000">
                <a:srgbClr val="FAD25C"/>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Humanities Electives</a:t>
            </a:r>
            <a:endParaRPr/>
          </a:p>
        </p:txBody>
      </p:sp>
      <p:sp>
        <p:nvSpPr>
          <p:cNvPr id="333" name="Google Shape;333;p44"/>
          <p:cNvSpPr txBox="1">
            <a:spLocks noGrp="1"/>
          </p:cNvSpPr>
          <p:nvPr>
            <p:ph type="body" idx="1"/>
          </p:nvPr>
        </p:nvSpPr>
        <p:spPr>
          <a:xfrm>
            <a:off x="311700" y="1152475"/>
            <a:ext cx="8520600" cy="3781200"/>
          </a:xfrm>
          <a:prstGeom prst="rect">
            <a:avLst/>
          </a:prstGeom>
        </p:spPr>
        <p:txBody>
          <a:bodyPr spcFirstLastPara="1" wrap="square" lIns="91425" tIns="91425" rIns="91425" bIns="91425" anchor="t" anchorCtr="0">
            <a:normAutofit fontScale="70000" lnSpcReduction="20000"/>
          </a:bodyPr>
          <a:lstStyle/>
          <a:p>
            <a:pPr marL="0" lvl="0" indent="0" algn="l" rtl="0">
              <a:lnSpc>
                <a:spcPct val="100000"/>
              </a:lnSpc>
              <a:spcBef>
                <a:spcPts val="0"/>
              </a:spcBef>
              <a:spcAft>
                <a:spcPts val="0"/>
              </a:spcAft>
              <a:buNone/>
            </a:pPr>
            <a:r>
              <a:rPr lang="en" b="1">
                <a:solidFill>
                  <a:srgbClr val="000000"/>
                </a:solidFill>
              </a:rPr>
              <a:t>As well as choosing from the Year 9 Electives, Year 10 students can also choose from the following:</a:t>
            </a:r>
            <a:endParaRPr b="1">
              <a:solidFill>
                <a:srgbClr val="000000"/>
              </a:solidFill>
            </a:endParaRPr>
          </a:p>
          <a:p>
            <a:pPr marL="0" lvl="0" indent="0" algn="l" rtl="0">
              <a:lnSpc>
                <a:spcPct val="100000"/>
              </a:lnSpc>
              <a:spcBef>
                <a:spcPts val="0"/>
              </a:spcBef>
              <a:spcAft>
                <a:spcPts val="0"/>
              </a:spcAft>
              <a:buNone/>
            </a:pPr>
            <a:endParaRPr b="1">
              <a:solidFill>
                <a:srgbClr val="000000"/>
              </a:solidFill>
            </a:endParaRPr>
          </a:p>
          <a:p>
            <a:pPr marL="0" lvl="0" indent="0" algn="l" rtl="0">
              <a:lnSpc>
                <a:spcPct val="100000"/>
              </a:lnSpc>
              <a:spcBef>
                <a:spcPts val="0"/>
              </a:spcBef>
              <a:spcAft>
                <a:spcPts val="0"/>
              </a:spcAft>
              <a:buNone/>
            </a:pPr>
            <a:r>
              <a:rPr lang="en" b="1">
                <a:solidFill>
                  <a:srgbClr val="000000"/>
                </a:solidFill>
              </a:rPr>
              <a:t>“Kids These Days” (Sociology)</a:t>
            </a:r>
            <a:r>
              <a:rPr lang="en">
                <a:solidFill>
                  <a:srgbClr val="000000"/>
                </a:solidFill>
              </a:rPr>
              <a:t> Sociology focuses on the study of human behaviour and social interaction to understand how societies are organised, develop and change. In this course, you will explore how and why the experience of being young is different across time and space. You will also examine a range of factors that lead to different experiences of youth, as well as the potential negative impacts of stereotypes. </a:t>
            </a:r>
            <a:endParaRPr>
              <a:solidFill>
                <a:srgbClr val="000000"/>
              </a:solidFill>
            </a:endParaRPr>
          </a:p>
          <a:p>
            <a:pPr marL="0" lvl="0" indent="0" algn="l" rtl="0">
              <a:lnSpc>
                <a:spcPct val="100000"/>
              </a:lnSpc>
              <a:spcBef>
                <a:spcPts val="0"/>
              </a:spcBef>
              <a:spcAft>
                <a:spcPts val="0"/>
              </a:spcAft>
              <a:buNone/>
            </a:pPr>
            <a:endParaRPr>
              <a:solidFill>
                <a:srgbClr val="000000"/>
              </a:solidFill>
            </a:endParaRPr>
          </a:p>
          <a:p>
            <a:pPr marL="0" lvl="0" indent="0" algn="l" rtl="0">
              <a:lnSpc>
                <a:spcPct val="100000"/>
              </a:lnSpc>
              <a:spcBef>
                <a:spcPts val="0"/>
              </a:spcBef>
              <a:spcAft>
                <a:spcPts val="0"/>
              </a:spcAft>
              <a:buNone/>
            </a:pPr>
            <a:r>
              <a:rPr lang="en" b="1">
                <a:solidFill>
                  <a:srgbClr val="000000"/>
                </a:solidFill>
              </a:rPr>
              <a:t>Civil Rights &amp; Freedoms </a:t>
            </a:r>
            <a:r>
              <a:rPr lang="en">
                <a:solidFill>
                  <a:srgbClr val="000000"/>
                </a:solidFill>
              </a:rPr>
              <a:t>This elective focuses on how humans have worked towards achieving freedom. Key events from the US Civil Rights movement will be explored and compared to the First Nations Civil Rights movement in Australia. You will also have the opportunity to explore other freedom and protest movements of recent and modern times.</a:t>
            </a:r>
            <a:endParaRPr>
              <a:solidFill>
                <a:srgbClr val="000000"/>
              </a:solidFill>
            </a:endParaRPr>
          </a:p>
          <a:p>
            <a:pPr marL="0" lvl="0" indent="0" algn="l" rtl="0">
              <a:lnSpc>
                <a:spcPct val="100000"/>
              </a:lnSpc>
              <a:spcBef>
                <a:spcPts val="0"/>
              </a:spcBef>
              <a:spcAft>
                <a:spcPts val="0"/>
              </a:spcAft>
              <a:buNone/>
            </a:pPr>
            <a:endParaRPr>
              <a:solidFill>
                <a:srgbClr val="000000"/>
              </a:solidFill>
            </a:endParaRPr>
          </a:p>
          <a:p>
            <a:pPr marL="0" lvl="0" indent="0" algn="l" rtl="0">
              <a:lnSpc>
                <a:spcPct val="100000"/>
              </a:lnSpc>
              <a:spcBef>
                <a:spcPts val="0"/>
              </a:spcBef>
              <a:spcAft>
                <a:spcPts val="0"/>
              </a:spcAft>
              <a:buNone/>
            </a:pPr>
            <a:r>
              <a:rPr lang="en" b="1">
                <a:solidFill>
                  <a:srgbClr val="000000"/>
                </a:solidFill>
              </a:rPr>
              <a:t>Political Crisis: The World at War </a:t>
            </a:r>
            <a:r>
              <a:rPr lang="en">
                <a:solidFill>
                  <a:srgbClr val="000000"/>
                </a:solidFill>
              </a:rPr>
              <a:t>In this elective, we will focus on understanding why Australia has been involved in modern war including the Korean War, the Vietnam War and other international conflicts. There is an emphasis on understanding why we became involved in these conflicts and the impact they have had on Australia.</a:t>
            </a:r>
            <a:endParaRPr>
              <a:solidFill>
                <a:srgbClr val="000000"/>
              </a:solidFill>
            </a:endParaRPr>
          </a:p>
          <a:p>
            <a:pPr marL="0" lvl="0" indent="0" algn="l" rtl="0">
              <a:lnSpc>
                <a:spcPct val="100000"/>
              </a:lnSpc>
              <a:spcBef>
                <a:spcPts val="0"/>
              </a:spcBef>
              <a:spcAft>
                <a:spcPts val="0"/>
              </a:spcAft>
              <a:buClr>
                <a:schemeClr val="dk1"/>
              </a:buClr>
              <a:buSzPct val="61111"/>
              <a:buFont typeface="Arial"/>
              <a:buNone/>
            </a:pPr>
            <a:endParaRPr>
              <a:solidFill>
                <a:srgbClr val="000000"/>
              </a:solidFill>
            </a:endParaRPr>
          </a:p>
          <a:p>
            <a:pPr marL="0" lvl="0" indent="0" algn="l" rtl="0">
              <a:lnSpc>
                <a:spcPct val="100000"/>
              </a:lnSpc>
              <a:spcBef>
                <a:spcPts val="0"/>
              </a:spcBef>
              <a:spcAft>
                <a:spcPts val="0"/>
              </a:spcAft>
              <a:buNone/>
            </a:pPr>
            <a:r>
              <a:rPr lang="en" b="1">
                <a:solidFill>
                  <a:srgbClr val="000000"/>
                </a:solidFill>
              </a:rPr>
              <a:t>Money Talks</a:t>
            </a:r>
            <a:r>
              <a:rPr lang="en">
                <a:solidFill>
                  <a:srgbClr val="000000"/>
                </a:solidFill>
              </a:rPr>
              <a:t> This unit explores how people manage money as well as financial risks and rewards in the current Australian financial market.  You will explore the importance of money (including bitcoin), budgeting, financial risks such as scams and identity theft and consider strategies to avoid these. You will also examine the role of banks and other institutions, the difference between good and bad debt &amp; how to manage debt, and identify ways consumers can protect themselves from risks.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45"/>
          <p:cNvSpPr txBox="1"/>
          <p:nvPr/>
        </p:nvSpPr>
        <p:spPr>
          <a:xfrm>
            <a:off x="89650" y="2442875"/>
            <a:ext cx="1344600" cy="3540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Maths</a:t>
            </a:r>
            <a:endParaRPr sz="1100"/>
          </a:p>
        </p:txBody>
      </p:sp>
      <p:sp>
        <p:nvSpPr>
          <p:cNvPr id="339" name="Google Shape;339;p45"/>
          <p:cNvSpPr txBox="1"/>
          <p:nvPr/>
        </p:nvSpPr>
        <p:spPr>
          <a:xfrm>
            <a:off x="1548550" y="2218450"/>
            <a:ext cx="13446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Maths Methods</a:t>
            </a:r>
            <a:endParaRPr sz="1100"/>
          </a:p>
        </p:txBody>
      </p:sp>
      <p:sp>
        <p:nvSpPr>
          <p:cNvPr id="340" name="Google Shape;340;p45"/>
          <p:cNvSpPr txBox="1"/>
          <p:nvPr/>
        </p:nvSpPr>
        <p:spPr>
          <a:xfrm>
            <a:off x="3061450" y="1909475"/>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Maths Methods Units</a:t>
            </a:r>
            <a:endParaRPr sz="1100"/>
          </a:p>
        </p:txBody>
      </p:sp>
      <p:sp>
        <p:nvSpPr>
          <p:cNvPr id="341" name="Google Shape;341;p45"/>
          <p:cNvSpPr txBox="1"/>
          <p:nvPr/>
        </p:nvSpPr>
        <p:spPr>
          <a:xfrm>
            <a:off x="3039288" y="2655550"/>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General Maths Units</a:t>
            </a:r>
            <a:endParaRPr sz="1100"/>
          </a:p>
        </p:txBody>
      </p:sp>
      <p:sp>
        <p:nvSpPr>
          <p:cNvPr id="342" name="Google Shape;342;p45"/>
          <p:cNvSpPr txBox="1"/>
          <p:nvPr/>
        </p:nvSpPr>
        <p:spPr>
          <a:xfrm>
            <a:off x="4801300" y="1909475"/>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Maths Methods Units</a:t>
            </a:r>
            <a:endParaRPr sz="1100"/>
          </a:p>
        </p:txBody>
      </p:sp>
      <p:sp>
        <p:nvSpPr>
          <p:cNvPr id="343" name="Google Shape;343;p45"/>
          <p:cNvSpPr txBox="1"/>
          <p:nvPr/>
        </p:nvSpPr>
        <p:spPr>
          <a:xfrm>
            <a:off x="4790150" y="2655550"/>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General Maths Units</a:t>
            </a:r>
            <a:endParaRPr sz="1100"/>
          </a:p>
        </p:txBody>
      </p:sp>
      <p:sp>
        <p:nvSpPr>
          <p:cNvPr id="344" name="Google Shape;344;p45"/>
          <p:cNvSpPr txBox="1"/>
          <p:nvPr/>
        </p:nvSpPr>
        <p:spPr>
          <a:xfrm>
            <a:off x="1051100" y="280150"/>
            <a:ext cx="6633900" cy="554100"/>
          </a:xfrm>
          <a:prstGeom prst="rect">
            <a:avLst/>
          </a:prstGeom>
          <a:gradFill>
            <a:gsLst>
              <a:gs pos="0">
                <a:srgbClr val="DBD4EB"/>
              </a:gs>
              <a:gs pos="100000">
                <a:srgbClr val="9180BB"/>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Maths PATHWAY</a:t>
            </a:r>
            <a:endParaRPr sz="2400"/>
          </a:p>
        </p:txBody>
      </p:sp>
      <p:sp>
        <p:nvSpPr>
          <p:cNvPr id="345" name="Google Shape;345;p45"/>
          <p:cNvSpPr txBox="1"/>
          <p:nvPr/>
        </p:nvSpPr>
        <p:spPr>
          <a:xfrm>
            <a:off x="6541000" y="2339675"/>
            <a:ext cx="1217700" cy="17085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endParaRPr sz="1100"/>
          </a:p>
          <a:p>
            <a:pPr marL="0" lvl="0" indent="0" algn="ctr" rtl="0">
              <a:spcBef>
                <a:spcPts val="0"/>
              </a:spcBef>
              <a:spcAft>
                <a:spcPts val="0"/>
              </a:spcAft>
              <a:buNone/>
            </a:pPr>
            <a:r>
              <a:rPr lang="en" sz="1100"/>
              <a:t>Specialist Maths</a:t>
            </a:r>
            <a:endParaRPr sz="1100"/>
          </a:p>
          <a:p>
            <a:pPr marL="0" lvl="0" indent="0" algn="ctr" rtl="0">
              <a:spcBef>
                <a:spcPts val="0"/>
              </a:spcBef>
              <a:spcAft>
                <a:spcPts val="0"/>
              </a:spcAft>
              <a:buNone/>
            </a:pPr>
            <a:r>
              <a:rPr lang="en" sz="1100"/>
              <a:t>Maths Methods</a:t>
            </a:r>
            <a:endParaRPr sz="1100"/>
          </a:p>
          <a:p>
            <a:pPr marL="0" lvl="0" indent="0" algn="ctr" rtl="0">
              <a:spcBef>
                <a:spcPts val="0"/>
              </a:spcBef>
              <a:spcAft>
                <a:spcPts val="0"/>
              </a:spcAft>
              <a:buNone/>
            </a:pPr>
            <a:r>
              <a:rPr lang="en" sz="1100"/>
              <a:t>General Maths</a:t>
            </a:r>
            <a:endParaRPr sz="1100"/>
          </a:p>
          <a:p>
            <a:pPr marL="0" lvl="0" indent="0" algn="ctr" rtl="0">
              <a:spcBef>
                <a:spcPts val="0"/>
              </a:spcBef>
              <a:spcAft>
                <a:spcPts val="0"/>
              </a:spcAft>
              <a:buNone/>
            </a:pPr>
            <a:r>
              <a:rPr lang="en" sz="1100"/>
              <a:t>Foundation Maths</a:t>
            </a:r>
            <a:endParaRPr sz="1100"/>
          </a:p>
          <a:p>
            <a:pPr marL="0" lvl="0" indent="0" algn="ctr" rtl="0">
              <a:spcBef>
                <a:spcPts val="0"/>
              </a:spcBef>
              <a:spcAft>
                <a:spcPts val="0"/>
              </a:spcAft>
              <a:buNone/>
            </a:pPr>
            <a:endParaRPr sz="1100"/>
          </a:p>
          <a:p>
            <a:pPr marL="0" lvl="0" indent="0" algn="ctr" rtl="0">
              <a:spcBef>
                <a:spcPts val="0"/>
              </a:spcBef>
              <a:spcAft>
                <a:spcPts val="0"/>
              </a:spcAft>
              <a:buNone/>
            </a:pPr>
            <a:endParaRPr sz="1100"/>
          </a:p>
        </p:txBody>
      </p:sp>
      <p:sp>
        <p:nvSpPr>
          <p:cNvPr id="346" name="Google Shape;346;p45"/>
          <p:cNvSpPr txBox="1"/>
          <p:nvPr/>
        </p:nvSpPr>
        <p:spPr>
          <a:xfrm>
            <a:off x="7888950" y="2366675"/>
            <a:ext cx="1217700" cy="17085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endParaRPr sz="1100"/>
          </a:p>
          <a:p>
            <a:pPr marL="0" lvl="0" indent="0" algn="ctr" rtl="0">
              <a:spcBef>
                <a:spcPts val="0"/>
              </a:spcBef>
              <a:spcAft>
                <a:spcPts val="0"/>
              </a:spcAft>
              <a:buClr>
                <a:schemeClr val="dk1"/>
              </a:buClr>
              <a:buSzPts val="1100"/>
              <a:buFont typeface="Arial"/>
              <a:buNone/>
            </a:pPr>
            <a:r>
              <a:rPr lang="en" sz="1100">
                <a:solidFill>
                  <a:schemeClr val="dk1"/>
                </a:solidFill>
              </a:rPr>
              <a:t>Specialist Maths</a:t>
            </a:r>
            <a:endParaRPr sz="1100">
              <a:solidFill>
                <a:schemeClr val="dk1"/>
              </a:solidFill>
            </a:endParaRPr>
          </a:p>
          <a:p>
            <a:pPr marL="0" lvl="0" indent="0" algn="ctr" rtl="0">
              <a:spcBef>
                <a:spcPts val="0"/>
              </a:spcBef>
              <a:spcAft>
                <a:spcPts val="0"/>
              </a:spcAft>
              <a:buClr>
                <a:schemeClr val="dk1"/>
              </a:buClr>
              <a:buSzPts val="1100"/>
              <a:buFont typeface="Arial"/>
              <a:buNone/>
            </a:pPr>
            <a:r>
              <a:rPr lang="en" sz="1100">
                <a:solidFill>
                  <a:schemeClr val="dk1"/>
                </a:solidFill>
              </a:rPr>
              <a:t>Maths Methods</a:t>
            </a:r>
            <a:endParaRPr sz="1100">
              <a:solidFill>
                <a:schemeClr val="dk1"/>
              </a:solidFill>
            </a:endParaRPr>
          </a:p>
          <a:p>
            <a:pPr marL="0" lvl="0" indent="0" algn="ctr" rtl="0">
              <a:spcBef>
                <a:spcPts val="0"/>
              </a:spcBef>
              <a:spcAft>
                <a:spcPts val="0"/>
              </a:spcAft>
              <a:buClr>
                <a:schemeClr val="dk1"/>
              </a:buClr>
              <a:buSzPts val="1100"/>
              <a:buFont typeface="Arial"/>
              <a:buNone/>
            </a:pPr>
            <a:r>
              <a:rPr lang="en" sz="1100">
                <a:solidFill>
                  <a:schemeClr val="dk1"/>
                </a:solidFill>
              </a:rPr>
              <a:t>General Maths</a:t>
            </a:r>
            <a:endParaRPr sz="1100">
              <a:solidFill>
                <a:schemeClr val="dk1"/>
              </a:solidFill>
            </a:endParaRPr>
          </a:p>
          <a:p>
            <a:pPr marL="0" lvl="0" indent="0" algn="ctr" rtl="0">
              <a:spcBef>
                <a:spcPts val="0"/>
              </a:spcBef>
              <a:spcAft>
                <a:spcPts val="0"/>
              </a:spcAft>
              <a:buClr>
                <a:schemeClr val="dk1"/>
              </a:buClr>
              <a:buSzPts val="1100"/>
              <a:buFont typeface="Arial"/>
              <a:buNone/>
            </a:pPr>
            <a:r>
              <a:rPr lang="en" sz="1100">
                <a:solidFill>
                  <a:schemeClr val="dk1"/>
                </a:solidFill>
              </a:rPr>
              <a:t>Foundation Maths</a:t>
            </a:r>
            <a:endParaRPr sz="1100"/>
          </a:p>
          <a:p>
            <a:pPr marL="0" lvl="0" indent="0" algn="ctr" rtl="0">
              <a:spcBef>
                <a:spcPts val="0"/>
              </a:spcBef>
              <a:spcAft>
                <a:spcPts val="0"/>
              </a:spcAft>
              <a:buNone/>
            </a:pPr>
            <a:endParaRPr sz="1100"/>
          </a:p>
          <a:p>
            <a:pPr marL="0" lvl="0" indent="0" algn="l" rtl="0">
              <a:spcBef>
                <a:spcPts val="0"/>
              </a:spcBef>
              <a:spcAft>
                <a:spcPts val="0"/>
              </a:spcAft>
              <a:buNone/>
            </a:pPr>
            <a:endParaRPr sz="1100"/>
          </a:p>
        </p:txBody>
      </p:sp>
      <p:sp>
        <p:nvSpPr>
          <p:cNvPr id="347" name="Google Shape;347;p45"/>
          <p:cNvSpPr/>
          <p:nvPr/>
        </p:nvSpPr>
        <p:spPr>
          <a:xfrm>
            <a:off x="381000" y="973850"/>
            <a:ext cx="8460600" cy="560400"/>
          </a:xfrm>
          <a:prstGeom prst="rightArrow">
            <a:avLst>
              <a:gd name="adj1" fmla="val 50000"/>
              <a:gd name="adj2" fmla="val 50000"/>
            </a:avLst>
          </a:prstGeom>
          <a:gradFill>
            <a:gsLst>
              <a:gs pos="0">
                <a:srgbClr val="DBD4EB"/>
              </a:gs>
              <a:gs pos="100000">
                <a:srgbClr val="9180BB"/>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45"/>
          <p:cNvSpPr txBox="1"/>
          <p:nvPr/>
        </p:nvSpPr>
        <p:spPr>
          <a:xfrm>
            <a:off x="6541150" y="1909475"/>
            <a:ext cx="1217700" cy="3540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349" name="Google Shape;349;p45"/>
          <p:cNvSpPr txBox="1"/>
          <p:nvPr/>
        </p:nvSpPr>
        <p:spPr>
          <a:xfrm>
            <a:off x="7938250" y="1909475"/>
            <a:ext cx="1168500" cy="3540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350" name="Google Shape;350;p45"/>
          <p:cNvSpPr txBox="1"/>
          <p:nvPr/>
        </p:nvSpPr>
        <p:spPr>
          <a:xfrm>
            <a:off x="3039300" y="3341000"/>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Foundation Maths Units</a:t>
            </a:r>
            <a:endParaRPr sz="1100"/>
          </a:p>
        </p:txBody>
      </p:sp>
      <p:sp>
        <p:nvSpPr>
          <p:cNvPr id="351" name="Google Shape;351;p45"/>
          <p:cNvSpPr txBox="1"/>
          <p:nvPr/>
        </p:nvSpPr>
        <p:spPr>
          <a:xfrm>
            <a:off x="4790150" y="3341000"/>
            <a:ext cx="16047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Foundation Maths Units</a:t>
            </a:r>
            <a:endParaRPr sz="1100"/>
          </a:p>
        </p:txBody>
      </p:sp>
      <p:sp>
        <p:nvSpPr>
          <p:cNvPr id="352" name="Google Shape;352;p45"/>
          <p:cNvSpPr txBox="1"/>
          <p:nvPr/>
        </p:nvSpPr>
        <p:spPr>
          <a:xfrm>
            <a:off x="1548550" y="2954325"/>
            <a:ext cx="1344600" cy="523200"/>
          </a:xfrm>
          <a:prstGeom prst="rect">
            <a:avLst/>
          </a:prstGeom>
          <a:gradFill>
            <a:gsLst>
              <a:gs pos="0">
                <a:srgbClr val="DBD4EB"/>
              </a:gs>
              <a:gs pos="100000">
                <a:srgbClr val="9180BB"/>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General Maths</a:t>
            </a:r>
            <a:endParaRPr sz="11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46"/>
          <p:cNvSpPr txBox="1">
            <a:spLocks noGrp="1"/>
          </p:cNvSpPr>
          <p:nvPr>
            <p:ph type="title"/>
          </p:nvPr>
        </p:nvSpPr>
        <p:spPr>
          <a:xfrm>
            <a:off x="311700" y="445025"/>
            <a:ext cx="8520600" cy="572700"/>
          </a:xfrm>
          <a:prstGeom prst="rect">
            <a:avLst/>
          </a:prstGeom>
          <a:gradFill>
            <a:gsLst>
              <a:gs pos="0">
                <a:srgbClr val="DBD4EB"/>
              </a:gs>
              <a:gs pos="100000">
                <a:srgbClr val="9180BB"/>
              </a:gs>
            </a:gsLst>
            <a:path path="circle">
              <a:fillToRect l="50000" t="50000" r="50000" b="50000"/>
            </a:path>
            <a:tileRect/>
          </a:gradFill>
        </p:spPr>
        <p:txBody>
          <a:bodyPr spcFirstLastPara="1" wrap="square" lIns="91425" tIns="91425" rIns="91425" bIns="91425" anchor="t" anchorCtr="0">
            <a:normAutofit/>
          </a:bodyPr>
          <a:lstStyle/>
          <a:p>
            <a:pPr marL="0" lvl="0" indent="0" algn="ctr" rtl="0">
              <a:spcBef>
                <a:spcPts val="0"/>
              </a:spcBef>
              <a:spcAft>
                <a:spcPts val="0"/>
              </a:spcAft>
              <a:buNone/>
            </a:pPr>
            <a:r>
              <a:rPr lang="en" sz="2400">
                <a:solidFill>
                  <a:srgbClr val="000000"/>
                </a:solidFill>
              </a:rPr>
              <a:t>Year 10 Mathematics </a:t>
            </a:r>
            <a:endParaRPr sz="2400">
              <a:solidFill>
                <a:srgbClr val="000000"/>
              </a:solidFill>
            </a:endParaRPr>
          </a:p>
          <a:p>
            <a:pPr marL="0" lvl="0" indent="0" algn="l" rtl="0">
              <a:spcBef>
                <a:spcPts val="0"/>
              </a:spcBef>
              <a:spcAft>
                <a:spcPts val="0"/>
              </a:spcAft>
              <a:buNone/>
            </a:pPr>
            <a:endParaRPr/>
          </a:p>
        </p:txBody>
      </p:sp>
      <p:sp>
        <p:nvSpPr>
          <p:cNvPr id="358" name="Google Shape;358;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None/>
            </a:pPr>
            <a:r>
              <a:rPr lang="en" sz="1860">
                <a:solidFill>
                  <a:srgbClr val="000000"/>
                </a:solidFill>
              </a:rPr>
              <a:t>The College will run a variety of Maths units in 2023 which will cater for the different levels of skills and ambitions of our students. Students will be required to complete 4 units of maths over the year. </a:t>
            </a:r>
            <a:endParaRPr sz="1860">
              <a:solidFill>
                <a:srgbClr val="000000"/>
              </a:solidFill>
            </a:endParaRPr>
          </a:p>
          <a:p>
            <a:pPr marL="0" lvl="0" indent="0" algn="l" rtl="0">
              <a:spcBef>
                <a:spcPts val="0"/>
              </a:spcBef>
              <a:spcAft>
                <a:spcPts val="0"/>
              </a:spcAft>
              <a:buNone/>
            </a:pPr>
            <a:endParaRPr sz="1860">
              <a:solidFill>
                <a:srgbClr val="000000"/>
              </a:solidFill>
            </a:endParaRPr>
          </a:p>
          <a:p>
            <a:pPr marL="0" lvl="0" indent="0" algn="l" rtl="0">
              <a:spcBef>
                <a:spcPts val="0"/>
              </a:spcBef>
              <a:spcAft>
                <a:spcPts val="0"/>
              </a:spcAft>
              <a:buNone/>
            </a:pPr>
            <a:r>
              <a:rPr lang="en" sz="1860">
                <a:solidFill>
                  <a:srgbClr val="000000"/>
                </a:solidFill>
              </a:rPr>
              <a:t>Mathematics students are asked to pick between the 3 Maths streams. Maths Methods, General Maths and Foundation Maths. The College will then work with students to create the best combination of units to match their selection.</a:t>
            </a:r>
            <a:endParaRPr sz="1860">
              <a:solidFill>
                <a:srgbClr val="000000"/>
              </a:solidFill>
            </a:endParaRPr>
          </a:p>
          <a:p>
            <a:pPr marL="0" lvl="0" indent="0" algn="l" rtl="0">
              <a:spcBef>
                <a:spcPts val="0"/>
              </a:spcBef>
              <a:spcAft>
                <a:spcPts val="0"/>
              </a:spcAft>
              <a:buNone/>
            </a:pPr>
            <a:endParaRPr sz="1700" b="1">
              <a:solidFill>
                <a:srgbClr val="000000"/>
              </a:solidFill>
            </a:endParaRPr>
          </a:p>
          <a:p>
            <a:pPr marL="0" lvl="0" indent="0" algn="l" rtl="0">
              <a:spcBef>
                <a:spcPts val="0"/>
              </a:spcBef>
              <a:spcAft>
                <a:spcPts val="0"/>
              </a:spcAft>
              <a:buNone/>
            </a:pPr>
            <a:r>
              <a:rPr lang="en" sz="1985" b="1">
                <a:solidFill>
                  <a:srgbClr val="000000"/>
                </a:solidFill>
              </a:rPr>
              <a:t>10 Maths Methods: </a:t>
            </a:r>
            <a:r>
              <a:rPr lang="en" sz="1985">
                <a:solidFill>
                  <a:srgbClr val="000000"/>
                </a:solidFill>
              </a:rPr>
              <a:t>Advanced Algebra and Advanced Equations plus 2 General units</a:t>
            </a:r>
            <a:endParaRPr sz="1985">
              <a:solidFill>
                <a:srgbClr val="000000"/>
              </a:solidFill>
            </a:endParaRPr>
          </a:p>
          <a:p>
            <a:pPr marL="0" lvl="0" indent="0" algn="l" rtl="0">
              <a:spcBef>
                <a:spcPts val="0"/>
              </a:spcBef>
              <a:spcAft>
                <a:spcPts val="0"/>
              </a:spcAft>
              <a:buNone/>
            </a:pPr>
            <a:endParaRPr sz="1985" b="1">
              <a:solidFill>
                <a:srgbClr val="000000"/>
              </a:solidFill>
            </a:endParaRPr>
          </a:p>
          <a:p>
            <a:pPr marL="0" lvl="0" indent="0" algn="l" rtl="0">
              <a:spcBef>
                <a:spcPts val="0"/>
              </a:spcBef>
              <a:spcAft>
                <a:spcPts val="0"/>
              </a:spcAft>
              <a:buNone/>
            </a:pPr>
            <a:r>
              <a:rPr lang="en" sz="1985" b="1">
                <a:solidFill>
                  <a:srgbClr val="000000"/>
                </a:solidFill>
              </a:rPr>
              <a:t>10 General Maths: </a:t>
            </a:r>
            <a:r>
              <a:rPr lang="en" sz="1985">
                <a:solidFill>
                  <a:srgbClr val="000000"/>
                </a:solidFill>
              </a:rPr>
              <a:t>General Algebra, General Number, General Measurement &amp; Geometry and General Statistics &amp; Probability</a:t>
            </a:r>
            <a:endParaRPr sz="1985">
              <a:solidFill>
                <a:srgbClr val="000000"/>
              </a:solidFill>
            </a:endParaRPr>
          </a:p>
          <a:p>
            <a:pPr marL="0" lvl="0" indent="0" algn="l" rtl="0">
              <a:spcBef>
                <a:spcPts val="0"/>
              </a:spcBef>
              <a:spcAft>
                <a:spcPts val="0"/>
              </a:spcAft>
              <a:buNone/>
            </a:pPr>
            <a:endParaRPr sz="1985" b="1">
              <a:solidFill>
                <a:srgbClr val="000000"/>
              </a:solidFill>
            </a:endParaRPr>
          </a:p>
          <a:p>
            <a:pPr marL="0" lvl="0" indent="0" algn="l" rtl="0">
              <a:spcBef>
                <a:spcPts val="0"/>
              </a:spcBef>
              <a:spcAft>
                <a:spcPts val="0"/>
              </a:spcAft>
              <a:buNone/>
            </a:pPr>
            <a:r>
              <a:rPr lang="en" sz="1985" b="1">
                <a:solidFill>
                  <a:srgbClr val="000000"/>
                </a:solidFill>
              </a:rPr>
              <a:t>10 Foundation Maths</a:t>
            </a:r>
            <a:r>
              <a:rPr lang="en" sz="1985">
                <a:solidFill>
                  <a:srgbClr val="000000"/>
                </a:solidFill>
              </a:rPr>
              <a:t>: Foundation Algebra, Foundation Number, Foundation Measurement &amp; Geometry and Foundation Statistics &amp; Probability. These units could be integrated with other electives. Foundation units will be modified year 10 units. </a:t>
            </a:r>
            <a:endParaRPr sz="1985">
              <a:solidFill>
                <a:srgbClr val="000000"/>
              </a:solidFill>
            </a:endParaRPr>
          </a:p>
          <a:p>
            <a:pPr marL="0" lvl="0" indent="0" algn="l" rtl="0">
              <a:spcBef>
                <a:spcPts val="0"/>
              </a:spcBef>
              <a:spcAft>
                <a:spcPts val="0"/>
              </a:spcAft>
              <a:buNone/>
            </a:pPr>
            <a:endParaRPr sz="1700">
              <a:solidFill>
                <a:srgbClr val="000000"/>
              </a:solidFill>
            </a:endParaRPr>
          </a:p>
          <a:p>
            <a:pPr marL="0" lvl="0" indent="0" algn="l" rtl="0">
              <a:spcBef>
                <a:spcPts val="0"/>
              </a:spcBef>
              <a:spcAft>
                <a:spcPts val="0"/>
              </a:spcAft>
              <a:buNone/>
            </a:pPr>
            <a:endParaRPr sz="1700">
              <a:solidFill>
                <a:srgbClr val="000000"/>
              </a:solidFill>
            </a:endParaRPr>
          </a:p>
          <a:p>
            <a:pPr marL="0" lvl="0" indent="0" algn="l" rtl="0">
              <a:spcBef>
                <a:spcPts val="0"/>
              </a:spcBef>
              <a:spcAft>
                <a:spcPts val="0"/>
              </a:spcAft>
              <a:buNone/>
            </a:pPr>
            <a:endParaRPr sz="1700">
              <a:solidFill>
                <a:srgbClr val="000000"/>
              </a:solidFill>
            </a:endParaRPr>
          </a:p>
          <a:p>
            <a:pPr marL="0" lvl="0" indent="0" algn="l" rtl="0">
              <a:spcBef>
                <a:spcPts val="0"/>
              </a:spcBef>
              <a:spcAft>
                <a:spcPts val="0"/>
              </a:spcAft>
              <a:buNone/>
            </a:pPr>
            <a:endParaRPr/>
          </a:p>
          <a:p>
            <a:pPr marL="0" lvl="0" indent="0" algn="l" rtl="0">
              <a:spcBef>
                <a:spcPts val="0"/>
              </a:spcBef>
              <a:spcAft>
                <a:spcPts val="1200"/>
              </a:spcAft>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47"/>
          <p:cNvSpPr txBox="1">
            <a:spLocks noGrp="1"/>
          </p:cNvSpPr>
          <p:nvPr>
            <p:ph type="title"/>
          </p:nvPr>
        </p:nvSpPr>
        <p:spPr>
          <a:xfrm>
            <a:off x="311700" y="445025"/>
            <a:ext cx="8520600" cy="572700"/>
          </a:xfrm>
          <a:prstGeom prst="rect">
            <a:avLst/>
          </a:prstGeom>
          <a:gradFill>
            <a:gsLst>
              <a:gs pos="0">
                <a:srgbClr val="DBD4EB"/>
              </a:gs>
              <a:gs pos="100000">
                <a:srgbClr val="9180BB"/>
              </a:gs>
            </a:gsLst>
            <a:path path="circle">
              <a:fillToRect l="50000" t="50000" r="50000" b="50000"/>
            </a:path>
            <a:tileRect/>
          </a:gradFill>
        </p:spPr>
        <p:txBody>
          <a:bodyPr spcFirstLastPara="1" wrap="square" lIns="91425" tIns="91425" rIns="91425" bIns="91425" anchor="t" anchorCtr="0">
            <a:normAutofit/>
          </a:bodyPr>
          <a:lstStyle/>
          <a:p>
            <a:pPr marL="0" lvl="0" indent="0" algn="ctr" rtl="0">
              <a:spcBef>
                <a:spcPts val="0"/>
              </a:spcBef>
              <a:spcAft>
                <a:spcPts val="0"/>
              </a:spcAft>
              <a:buNone/>
            </a:pPr>
            <a:r>
              <a:rPr lang="en" sz="2400">
                <a:solidFill>
                  <a:srgbClr val="000000"/>
                </a:solidFill>
              </a:rPr>
              <a:t>Year 9  Mathematics </a:t>
            </a:r>
            <a:endParaRPr sz="2400">
              <a:solidFill>
                <a:srgbClr val="000000"/>
              </a:solidFill>
            </a:endParaRPr>
          </a:p>
          <a:p>
            <a:pPr marL="0" lvl="0" indent="0" algn="l" rtl="0">
              <a:spcBef>
                <a:spcPts val="0"/>
              </a:spcBef>
              <a:spcAft>
                <a:spcPts val="0"/>
              </a:spcAft>
              <a:buNone/>
            </a:pPr>
            <a:endParaRPr/>
          </a:p>
        </p:txBody>
      </p:sp>
      <p:sp>
        <p:nvSpPr>
          <p:cNvPr id="364" name="Google Shape;364;p4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7500" lnSpcReduction="20000"/>
          </a:bodyPr>
          <a:lstStyle/>
          <a:p>
            <a:pPr marL="0" lvl="0" indent="0" algn="l" rtl="0">
              <a:spcBef>
                <a:spcPts val="0"/>
              </a:spcBef>
              <a:spcAft>
                <a:spcPts val="0"/>
              </a:spcAft>
              <a:buClr>
                <a:schemeClr val="dk1"/>
              </a:buClr>
              <a:buSzPct val="59139"/>
              <a:buFont typeface="Arial"/>
              <a:buNone/>
            </a:pPr>
            <a:r>
              <a:rPr lang="en" sz="1860">
                <a:solidFill>
                  <a:schemeClr val="dk1"/>
                </a:solidFill>
              </a:rPr>
              <a:t>The College will run a variety of Maths units in 2023 which will cater for the different levels of skills and ambitions of our students. Students will be required to complete 4 units of maths over the year. </a:t>
            </a:r>
            <a:endParaRPr sz="1860">
              <a:solidFill>
                <a:schemeClr val="dk1"/>
              </a:solidFill>
            </a:endParaRPr>
          </a:p>
          <a:p>
            <a:pPr marL="0" lvl="0" indent="0" algn="l" rtl="0">
              <a:spcBef>
                <a:spcPts val="0"/>
              </a:spcBef>
              <a:spcAft>
                <a:spcPts val="0"/>
              </a:spcAft>
              <a:buClr>
                <a:schemeClr val="dk1"/>
              </a:buClr>
              <a:buSzPct val="59139"/>
              <a:buFont typeface="Arial"/>
              <a:buNone/>
            </a:pPr>
            <a:endParaRPr sz="1860">
              <a:solidFill>
                <a:schemeClr val="dk1"/>
              </a:solidFill>
            </a:endParaRPr>
          </a:p>
          <a:p>
            <a:pPr marL="0" lvl="0" indent="0" algn="l" rtl="0">
              <a:spcBef>
                <a:spcPts val="0"/>
              </a:spcBef>
              <a:spcAft>
                <a:spcPts val="0"/>
              </a:spcAft>
              <a:buClr>
                <a:schemeClr val="dk1"/>
              </a:buClr>
              <a:buSzPct val="59139"/>
              <a:buFont typeface="Arial"/>
              <a:buNone/>
            </a:pPr>
            <a:r>
              <a:rPr lang="en" sz="1860">
                <a:solidFill>
                  <a:schemeClr val="dk1"/>
                </a:solidFill>
              </a:rPr>
              <a:t>Mathematics students are asked to pick between the 3 Maths streams. Maths Methods, General Maths and Foundation Maths. The College will then work with students to create the best combination of units to match their selection.</a:t>
            </a:r>
            <a:endParaRPr sz="1860">
              <a:solidFill>
                <a:schemeClr val="dk1"/>
              </a:solidFill>
            </a:endParaRPr>
          </a:p>
          <a:p>
            <a:pPr marL="0" lvl="0" indent="0" algn="l" rtl="0">
              <a:spcBef>
                <a:spcPts val="0"/>
              </a:spcBef>
              <a:spcAft>
                <a:spcPts val="0"/>
              </a:spcAft>
              <a:buClr>
                <a:schemeClr val="dk1"/>
              </a:buClr>
              <a:buSzPct val="64705"/>
              <a:buFont typeface="Arial"/>
              <a:buNone/>
            </a:pPr>
            <a:endParaRPr sz="1700" b="1">
              <a:solidFill>
                <a:schemeClr val="dk1"/>
              </a:solidFill>
            </a:endParaRPr>
          </a:p>
          <a:p>
            <a:pPr marL="0" lvl="0" indent="0" algn="l" rtl="0">
              <a:spcBef>
                <a:spcPts val="0"/>
              </a:spcBef>
              <a:spcAft>
                <a:spcPts val="0"/>
              </a:spcAft>
              <a:buClr>
                <a:schemeClr val="dk1"/>
              </a:buClr>
              <a:buSzPct val="55395"/>
              <a:buFont typeface="Arial"/>
              <a:buNone/>
            </a:pPr>
            <a:r>
              <a:rPr lang="en" sz="1985" b="1">
                <a:solidFill>
                  <a:schemeClr val="dk1"/>
                </a:solidFill>
              </a:rPr>
              <a:t>9 Maths Methods: </a:t>
            </a:r>
            <a:r>
              <a:rPr lang="en" sz="1985">
                <a:solidFill>
                  <a:schemeClr val="dk1"/>
                </a:solidFill>
              </a:rPr>
              <a:t>Advanced Algebra and Advanced Equations plus 2 General units</a:t>
            </a:r>
            <a:endParaRPr sz="1985">
              <a:solidFill>
                <a:schemeClr val="dk1"/>
              </a:solidFill>
            </a:endParaRPr>
          </a:p>
          <a:p>
            <a:pPr marL="0" lvl="0" indent="0" algn="l" rtl="0">
              <a:spcBef>
                <a:spcPts val="0"/>
              </a:spcBef>
              <a:spcAft>
                <a:spcPts val="0"/>
              </a:spcAft>
              <a:buClr>
                <a:schemeClr val="dk1"/>
              </a:buClr>
              <a:buSzPct val="55395"/>
              <a:buFont typeface="Arial"/>
              <a:buNone/>
            </a:pPr>
            <a:endParaRPr sz="1985" b="1">
              <a:solidFill>
                <a:schemeClr val="dk1"/>
              </a:solidFill>
            </a:endParaRPr>
          </a:p>
          <a:p>
            <a:pPr marL="0" lvl="0" indent="0" algn="l" rtl="0">
              <a:spcBef>
                <a:spcPts val="0"/>
              </a:spcBef>
              <a:spcAft>
                <a:spcPts val="0"/>
              </a:spcAft>
              <a:buClr>
                <a:schemeClr val="dk1"/>
              </a:buClr>
              <a:buSzPct val="55395"/>
              <a:buFont typeface="Arial"/>
              <a:buNone/>
            </a:pPr>
            <a:r>
              <a:rPr lang="en" sz="1985" b="1">
                <a:solidFill>
                  <a:schemeClr val="dk1"/>
                </a:solidFill>
              </a:rPr>
              <a:t>9 General Maths: </a:t>
            </a:r>
            <a:r>
              <a:rPr lang="en" sz="1985">
                <a:solidFill>
                  <a:schemeClr val="dk1"/>
                </a:solidFill>
              </a:rPr>
              <a:t>General Algebra, General Number, General Measurement &amp; Geometry and General Statistics &amp; Probability</a:t>
            </a:r>
            <a:endParaRPr sz="1985">
              <a:solidFill>
                <a:schemeClr val="dk1"/>
              </a:solidFill>
            </a:endParaRPr>
          </a:p>
          <a:p>
            <a:pPr marL="0" lvl="0" indent="0" algn="l" rtl="0">
              <a:spcBef>
                <a:spcPts val="0"/>
              </a:spcBef>
              <a:spcAft>
                <a:spcPts val="0"/>
              </a:spcAft>
              <a:buClr>
                <a:schemeClr val="dk1"/>
              </a:buClr>
              <a:buSzPct val="55395"/>
              <a:buFont typeface="Arial"/>
              <a:buNone/>
            </a:pPr>
            <a:endParaRPr sz="1985" b="1">
              <a:solidFill>
                <a:schemeClr val="dk1"/>
              </a:solidFill>
            </a:endParaRPr>
          </a:p>
          <a:p>
            <a:pPr marL="0" lvl="0" indent="0" algn="l" rtl="0">
              <a:spcBef>
                <a:spcPts val="0"/>
              </a:spcBef>
              <a:spcAft>
                <a:spcPts val="0"/>
              </a:spcAft>
              <a:buClr>
                <a:schemeClr val="dk1"/>
              </a:buClr>
              <a:buSzPct val="55395"/>
              <a:buFont typeface="Arial"/>
              <a:buNone/>
            </a:pPr>
            <a:r>
              <a:rPr lang="en" sz="1985" b="1">
                <a:solidFill>
                  <a:schemeClr val="dk1"/>
                </a:solidFill>
              </a:rPr>
              <a:t>9 Foundation Maths</a:t>
            </a:r>
            <a:r>
              <a:rPr lang="en" sz="1985">
                <a:solidFill>
                  <a:schemeClr val="dk1"/>
                </a:solidFill>
              </a:rPr>
              <a:t>: Foundation Algebra, Foundation Number, Foundation Measurement &amp; Geometry and Foundation Statistics &amp; Probability. These units could be integrated with other electives. Foundation units will be modified year 10 units. </a:t>
            </a:r>
            <a:endParaRPr sz="1700">
              <a:solidFill>
                <a:srgbClr val="000000"/>
              </a:solidFill>
            </a:endParaRPr>
          </a:p>
          <a:p>
            <a:pPr marL="0" lvl="0" indent="0" algn="l" rtl="0">
              <a:spcBef>
                <a:spcPts val="0"/>
              </a:spcBef>
              <a:spcAft>
                <a:spcPts val="0"/>
              </a:spcAft>
              <a:buNone/>
            </a:pPr>
            <a:endParaRPr sz="1000">
              <a:solidFill>
                <a:srgbClr val="000000"/>
              </a:solidFill>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Google Shape;369;p48"/>
          <p:cNvSpPr txBox="1"/>
          <p:nvPr/>
        </p:nvSpPr>
        <p:spPr>
          <a:xfrm>
            <a:off x="89650" y="2442875"/>
            <a:ext cx="13446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7 Science</a:t>
            </a:r>
            <a:endParaRPr sz="1100"/>
          </a:p>
        </p:txBody>
      </p:sp>
      <p:sp>
        <p:nvSpPr>
          <p:cNvPr id="370" name="Google Shape;370;p48"/>
          <p:cNvSpPr txBox="1"/>
          <p:nvPr/>
        </p:nvSpPr>
        <p:spPr>
          <a:xfrm>
            <a:off x="1537450" y="2442875"/>
            <a:ext cx="13446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8 Science</a:t>
            </a:r>
            <a:endParaRPr sz="1100"/>
          </a:p>
        </p:txBody>
      </p:sp>
      <p:sp>
        <p:nvSpPr>
          <p:cNvPr id="371" name="Google Shape;371;p48"/>
          <p:cNvSpPr txBox="1"/>
          <p:nvPr/>
        </p:nvSpPr>
        <p:spPr>
          <a:xfrm>
            <a:off x="3061450" y="17570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Biology</a:t>
            </a:r>
            <a:endParaRPr sz="1100"/>
          </a:p>
        </p:txBody>
      </p:sp>
      <p:sp>
        <p:nvSpPr>
          <p:cNvPr id="372" name="Google Shape;372;p48"/>
          <p:cNvSpPr txBox="1"/>
          <p:nvPr/>
        </p:nvSpPr>
        <p:spPr>
          <a:xfrm>
            <a:off x="4781525" y="3492725"/>
            <a:ext cx="1604700" cy="6927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9/10 Psychology/Biology</a:t>
            </a:r>
            <a:endParaRPr sz="1100"/>
          </a:p>
          <a:p>
            <a:pPr marL="0" lvl="0" indent="0" algn="ctr" rtl="0">
              <a:spcBef>
                <a:spcPts val="0"/>
              </a:spcBef>
              <a:spcAft>
                <a:spcPts val="0"/>
              </a:spcAft>
              <a:buNone/>
            </a:pPr>
            <a:r>
              <a:rPr lang="en" sz="1100"/>
              <a:t>(Elective)</a:t>
            </a:r>
            <a:endParaRPr sz="1100"/>
          </a:p>
        </p:txBody>
      </p:sp>
      <p:sp>
        <p:nvSpPr>
          <p:cNvPr id="373" name="Google Shape;373;p48"/>
          <p:cNvSpPr txBox="1"/>
          <p:nvPr/>
        </p:nvSpPr>
        <p:spPr>
          <a:xfrm>
            <a:off x="4814050" y="17570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Biology</a:t>
            </a:r>
            <a:endParaRPr sz="1100"/>
          </a:p>
        </p:txBody>
      </p:sp>
      <p:sp>
        <p:nvSpPr>
          <p:cNvPr id="374" name="Google Shape;374;p48"/>
          <p:cNvSpPr txBox="1"/>
          <p:nvPr/>
        </p:nvSpPr>
        <p:spPr>
          <a:xfrm>
            <a:off x="4814050" y="23666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Chemistry</a:t>
            </a:r>
            <a:endParaRPr sz="1100"/>
          </a:p>
        </p:txBody>
      </p:sp>
      <p:sp>
        <p:nvSpPr>
          <p:cNvPr id="375" name="Google Shape;375;p48"/>
          <p:cNvSpPr txBox="1"/>
          <p:nvPr/>
        </p:nvSpPr>
        <p:spPr>
          <a:xfrm>
            <a:off x="4803225" y="29762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10  Physics</a:t>
            </a:r>
            <a:endParaRPr sz="1100"/>
          </a:p>
        </p:txBody>
      </p:sp>
      <p:sp>
        <p:nvSpPr>
          <p:cNvPr id="376" name="Google Shape;376;p48"/>
          <p:cNvSpPr txBox="1"/>
          <p:nvPr/>
        </p:nvSpPr>
        <p:spPr>
          <a:xfrm>
            <a:off x="1196100" y="102525"/>
            <a:ext cx="6633900" cy="554100"/>
          </a:xfrm>
          <a:prstGeom prst="rect">
            <a:avLst/>
          </a:prstGeom>
          <a:gradFill>
            <a:gsLst>
              <a:gs pos="0">
                <a:srgbClr val="F5D0D0"/>
              </a:gs>
              <a:gs pos="100000">
                <a:srgbClr val="D96868"/>
              </a:gs>
            </a:gsLst>
            <a:path path="circle">
              <a:fillToRect l="50000" t="50000" r="50000" b="50000"/>
            </a:path>
            <a:tileRect/>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Science PATHWAY</a:t>
            </a:r>
            <a:endParaRPr sz="2400"/>
          </a:p>
        </p:txBody>
      </p:sp>
      <p:sp>
        <p:nvSpPr>
          <p:cNvPr id="377" name="Google Shape;377;p48"/>
          <p:cNvSpPr txBox="1"/>
          <p:nvPr/>
        </p:nvSpPr>
        <p:spPr>
          <a:xfrm>
            <a:off x="6545000" y="17838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Biology</a:t>
            </a:r>
            <a:endParaRPr sz="1100"/>
          </a:p>
        </p:txBody>
      </p:sp>
      <p:sp>
        <p:nvSpPr>
          <p:cNvPr id="378" name="Google Shape;378;p48"/>
          <p:cNvSpPr txBox="1"/>
          <p:nvPr/>
        </p:nvSpPr>
        <p:spPr>
          <a:xfrm>
            <a:off x="7888950" y="17838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Biology</a:t>
            </a:r>
            <a:endParaRPr sz="1100"/>
          </a:p>
        </p:txBody>
      </p:sp>
      <p:sp>
        <p:nvSpPr>
          <p:cNvPr id="379" name="Google Shape;379;p48"/>
          <p:cNvSpPr/>
          <p:nvPr/>
        </p:nvSpPr>
        <p:spPr>
          <a:xfrm>
            <a:off x="341700" y="759250"/>
            <a:ext cx="8460600" cy="560400"/>
          </a:xfrm>
          <a:prstGeom prst="rightArrow">
            <a:avLst>
              <a:gd name="adj1" fmla="val 50000"/>
              <a:gd name="adj2" fmla="val 50000"/>
            </a:avLst>
          </a:prstGeom>
          <a:gradFill>
            <a:gsLst>
              <a:gs pos="0">
                <a:srgbClr val="F5D0D0"/>
              </a:gs>
              <a:gs pos="100000">
                <a:srgbClr val="D96868"/>
              </a:gs>
            </a:gsLst>
            <a:path path="circle">
              <a:fillToRect l="50000" t="50000" r="50000" b="50000"/>
            </a:path>
            <a:tileRect/>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8"/>
          <p:cNvSpPr txBox="1"/>
          <p:nvPr/>
        </p:nvSpPr>
        <p:spPr>
          <a:xfrm>
            <a:off x="6516575" y="1354250"/>
            <a:ext cx="1217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381" name="Google Shape;381;p48"/>
          <p:cNvSpPr txBox="1"/>
          <p:nvPr/>
        </p:nvSpPr>
        <p:spPr>
          <a:xfrm>
            <a:off x="7938150" y="1354250"/>
            <a:ext cx="11685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382" name="Google Shape;382;p48"/>
          <p:cNvSpPr txBox="1"/>
          <p:nvPr/>
        </p:nvSpPr>
        <p:spPr>
          <a:xfrm>
            <a:off x="4781525" y="4271675"/>
            <a:ext cx="1604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9/10 Ag Studies</a:t>
            </a:r>
            <a:endParaRPr sz="1100"/>
          </a:p>
          <a:p>
            <a:pPr marL="0" lvl="0" indent="0" algn="ctr" rtl="0">
              <a:spcBef>
                <a:spcPts val="0"/>
              </a:spcBef>
              <a:spcAft>
                <a:spcPts val="0"/>
              </a:spcAft>
              <a:buNone/>
            </a:pPr>
            <a:r>
              <a:rPr lang="en" sz="1100"/>
              <a:t>(Elective)</a:t>
            </a:r>
            <a:endParaRPr sz="1100"/>
          </a:p>
        </p:txBody>
      </p:sp>
      <p:sp>
        <p:nvSpPr>
          <p:cNvPr id="383" name="Google Shape;383;p48"/>
          <p:cNvSpPr txBox="1"/>
          <p:nvPr/>
        </p:nvSpPr>
        <p:spPr>
          <a:xfrm>
            <a:off x="3045700" y="23666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Chemistry</a:t>
            </a:r>
            <a:endParaRPr sz="1100"/>
          </a:p>
        </p:txBody>
      </p:sp>
      <p:sp>
        <p:nvSpPr>
          <p:cNvPr id="384" name="Google Shape;384;p48"/>
          <p:cNvSpPr txBox="1"/>
          <p:nvPr/>
        </p:nvSpPr>
        <p:spPr>
          <a:xfrm>
            <a:off x="3061450" y="2976275"/>
            <a:ext cx="1604700" cy="3540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en" sz="1100"/>
              <a:t>Year 9 Physics</a:t>
            </a:r>
            <a:endParaRPr sz="1100"/>
          </a:p>
        </p:txBody>
      </p:sp>
      <p:sp>
        <p:nvSpPr>
          <p:cNvPr id="385" name="Google Shape;385;p48"/>
          <p:cNvSpPr txBox="1"/>
          <p:nvPr/>
        </p:nvSpPr>
        <p:spPr>
          <a:xfrm>
            <a:off x="6545000" y="25039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Chemistry</a:t>
            </a:r>
            <a:endParaRPr sz="1100"/>
          </a:p>
        </p:txBody>
      </p:sp>
      <p:sp>
        <p:nvSpPr>
          <p:cNvPr id="386" name="Google Shape;386;p48"/>
          <p:cNvSpPr txBox="1"/>
          <p:nvPr/>
        </p:nvSpPr>
        <p:spPr>
          <a:xfrm>
            <a:off x="6545000" y="32114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Physics</a:t>
            </a:r>
            <a:endParaRPr sz="1100"/>
          </a:p>
        </p:txBody>
      </p:sp>
      <p:sp>
        <p:nvSpPr>
          <p:cNvPr id="387" name="Google Shape;387;p48"/>
          <p:cNvSpPr txBox="1"/>
          <p:nvPr/>
        </p:nvSpPr>
        <p:spPr>
          <a:xfrm>
            <a:off x="6545000" y="39441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a:t>
            </a:r>
            <a:endParaRPr sz="1100"/>
          </a:p>
          <a:p>
            <a:pPr marL="0" lvl="0" indent="0" algn="ctr" rtl="0">
              <a:spcBef>
                <a:spcPts val="0"/>
              </a:spcBef>
              <a:spcAft>
                <a:spcPts val="0"/>
              </a:spcAft>
              <a:buNone/>
            </a:pPr>
            <a:r>
              <a:rPr lang="en" sz="1100"/>
              <a:t>Psychology</a:t>
            </a:r>
            <a:endParaRPr sz="1100"/>
          </a:p>
        </p:txBody>
      </p:sp>
      <p:sp>
        <p:nvSpPr>
          <p:cNvPr id="388" name="Google Shape;388;p48"/>
          <p:cNvSpPr txBox="1"/>
          <p:nvPr/>
        </p:nvSpPr>
        <p:spPr>
          <a:xfrm>
            <a:off x="7888950" y="25039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Chemistry</a:t>
            </a:r>
            <a:endParaRPr sz="1100"/>
          </a:p>
        </p:txBody>
      </p:sp>
      <p:sp>
        <p:nvSpPr>
          <p:cNvPr id="389" name="Google Shape;389;p48"/>
          <p:cNvSpPr txBox="1"/>
          <p:nvPr/>
        </p:nvSpPr>
        <p:spPr>
          <a:xfrm>
            <a:off x="7888950" y="32240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Physics</a:t>
            </a:r>
            <a:endParaRPr sz="1100"/>
          </a:p>
        </p:txBody>
      </p:sp>
      <p:sp>
        <p:nvSpPr>
          <p:cNvPr id="390" name="Google Shape;390;p48"/>
          <p:cNvSpPr txBox="1"/>
          <p:nvPr/>
        </p:nvSpPr>
        <p:spPr>
          <a:xfrm>
            <a:off x="7888950" y="3944100"/>
            <a:ext cx="1217700" cy="5232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Psychology</a:t>
            </a:r>
            <a:endParaRPr sz="1100"/>
          </a:p>
        </p:txBody>
      </p:sp>
      <p:sp>
        <p:nvSpPr>
          <p:cNvPr id="391" name="Google Shape;391;p48"/>
          <p:cNvSpPr txBox="1"/>
          <p:nvPr/>
        </p:nvSpPr>
        <p:spPr>
          <a:xfrm>
            <a:off x="3018050" y="3834150"/>
            <a:ext cx="1604700" cy="692700"/>
          </a:xfrm>
          <a:prstGeom prst="rect">
            <a:avLst/>
          </a:prstGeom>
          <a:gradFill>
            <a:gsLst>
              <a:gs pos="0">
                <a:srgbClr val="F5D0D0"/>
              </a:gs>
              <a:gs pos="100000">
                <a:srgbClr val="D96868"/>
              </a:gs>
            </a:gsLst>
            <a:path path="circle">
              <a:fillToRect l="50000" t="50000" r="50000" b="50000"/>
            </a:path>
            <a:tileRect/>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9/10 Science Inquiry Skills</a:t>
            </a:r>
            <a:endParaRPr sz="1100"/>
          </a:p>
          <a:p>
            <a:pPr marL="0" lvl="0" indent="0" algn="ctr" rtl="0">
              <a:spcBef>
                <a:spcPts val="0"/>
              </a:spcBef>
              <a:spcAft>
                <a:spcPts val="0"/>
              </a:spcAft>
              <a:buNone/>
            </a:pPr>
            <a:r>
              <a:rPr lang="en" sz="1100"/>
              <a:t>(Elective)</a:t>
            </a:r>
            <a:endParaRPr sz="11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49"/>
          <p:cNvSpPr txBox="1">
            <a:spLocks noGrp="1"/>
          </p:cNvSpPr>
          <p:nvPr>
            <p:ph type="title"/>
          </p:nvPr>
        </p:nvSpPr>
        <p:spPr>
          <a:xfrm>
            <a:off x="311700" y="445025"/>
            <a:ext cx="8520600" cy="572700"/>
          </a:xfrm>
          <a:prstGeom prst="rect">
            <a:avLst/>
          </a:prstGeom>
          <a:gradFill>
            <a:gsLst>
              <a:gs pos="0">
                <a:srgbClr val="F5D0D0"/>
              </a:gs>
              <a:gs pos="100000">
                <a:srgbClr val="D96868"/>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9/10 Science Electives</a:t>
            </a:r>
            <a:endParaRPr/>
          </a:p>
        </p:txBody>
      </p:sp>
      <p:sp>
        <p:nvSpPr>
          <p:cNvPr id="397" name="Google Shape;397;p4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605"/>
              <a:buNone/>
            </a:pPr>
            <a:r>
              <a:rPr lang="en" sz="1190" b="1">
                <a:solidFill>
                  <a:schemeClr val="dk1"/>
                </a:solidFill>
              </a:rPr>
              <a:t>Psychology/Biology</a:t>
            </a:r>
            <a:endParaRPr sz="1190" b="1">
              <a:solidFill>
                <a:schemeClr val="dk1"/>
              </a:solidFill>
            </a:endParaRPr>
          </a:p>
          <a:p>
            <a:pPr marL="0" lvl="0" indent="0" algn="l" rtl="0">
              <a:lnSpc>
                <a:spcPct val="130000"/>
              </a:lnSpc>
              <a:spcBef>
                <a:spcPts val="1200"/>
              </a:spcBef>
              <a:spcAft>
                <a:spcPts val="0"/>
              </a:spcAft>
              <a:buSzPts val="605"/>
              <a:buNone/>
            </a:pPr>
            <a:r>
              <a:rPr lang="en" sz="1168">
                <a:solidFill>
                  <a:srgbClr val="535353"/>
                </a:solidFill>
              </a:rPr>
              <a:t>Students explain (using models, flow diagrams or simulations) how body systems work together to maintain a functioning body  Students discover how </a:t>
            </a:r>
            <a:r>
              <a:rPr lang="en" sz="1168">
                <a:solidFill>
                  <a:srgbClr val="333333"/>
                </a:solidFill>
                <a:highlight>
                  <a:srgbClr val="FFFFFF"/>
                </a:highlight>
              </a:rPr>
              <a:t>an animal’s response to a stimulus is coordinated by its central nervous system (brain and spinal cord).  They model neurons and simulate the transmission of electrical impulses and communication via synapses. You will learn that the study of psychology is a journey of discovery about you and your amazing brain. Through practical experiences, and research you will develop investigative and communication skills.  </a:t>
            </a:r>
            <a:endParaRPr sz="1168">
              <a:solidFill>
                <a:srgbClr val="333333"/>
              </a:solidFill>
              <a:highlight>
                <a:srgbClr val="FFFFFF"/>
              </a:highlight>
            </a:endParaRPr>
          </a:p>
          <a:p>
            <a:pPr marL="0" lvl="0" indent="0" algn="l" rtl="0">
              <a:lnSpc>
                <a:spcPct val="130000"/>
              </a:lnSpc>
              <a:spcBef>
                <a:spcPts val="500"/>
              </a:spcBef>
              <a:spcAft>
                <a:spcPts val="0"/>
              </a:spcAft>
              <a:buClr>
                <a:schemeClr val="dk1"/>
              </a:buClr>
              <a:buSzPts val="605"/>
              <a:buFont typeface="Arial"/>
              <a:buNone/>
            </a:pPr>
            <a:r>
              <a:rPr lang="en" sz="1168">
                <a:solidFill>
                  <a:srgbClr val="333333"/>
                </a:solidFill>
                <a:highlight>
                  <a:srgbClr val="FFFFFF"/>
                </a:highlight>
              </a:rPr>
              <a:t>This elective will help you prepare for VCE Psychology.</a:t>
            </a:r>
            <a:endParaRPr sz="1168">
              <a:solidFill>
                <a:srgbClr val="333333"/>
              </a:solidFill>
              <a:highlight>
                <a:srgbClr val="FFFFFF"/>
              </a:highlight>
            </a:endParaRPr>
          </a:p>
          <a:p>
            <a:pPr marL="0" lvl="0" indent="0" algn="l" rtl="0">
              <a:lnSpc>
                <a:spcPct val="130000"/>
              </a:lnSpc>
              <a:spcBef>
                <a:spcPts val="500"/>
              </a:spcBef>
              <a:spcAft>
                <a:spcPts val="0"/>
              </a:spcAft>
              <a:buSzPts val="605"/>
              <a:buNone/>
            </a:pPr>
            <a:endParaRPr sz="640">
              <a:solidFill>
                <a:srgbClr val="333333"/>
              </a:solidFill>
              <a:highlight>
                <a:srgbClr val="FFFFFF"/>
              </a:highlight>
            </a:endParaRPr>
          </a:p>
          <a:p>
            <a:pPr marL="0" lvl="0" indent="0" algn="l" rtl="0">
              <a:spcBef>
                <a:spcPts val="500"/>
              </a:spcBef>
              <a:spcAft>
                <a:spcPts val="0"/>
              </a:spcAft>
              <a:buSzPts val="605"/>
              <a:buNone/>
            </a:pPr>
            <a:r>
              <a:rPr lang="en" sz="1190" b="1">
                <a:solidFill>
                  <a:schemeClr val="dk1"/>
                </a:solidFill>
              </a:rPr>
              <a:t>Agricultural Studies</a:t>
            </a:r>
            <a:endParaRPr sz="640" b="1">
              <a:solidFill>
                <a:srgbClr val="333333"/>
              </a:solidFill>
            </a:endParaRPr>
          </a:p>
          <a:p>
            <a:pPr marL="0" lvl="0" indent="0" algn="l" rtl="0">
              <a:spcBef>
                <a:spcPts val="1200"/>
              </a:spcBef>
              <a:spcAft>
                <a:spcPts val="0"/>
              </a:spcAft>
              <a:buSzPts val="605"/>
              <a:buNone/>
            </a:pPr>
            <a:endParaRPr sz="938">
              <a:solidFill>
                <a:srgbClr val="333333"/>
              </a:solidFill>
              <a:highlight>
                <a:srgbClr val="FFFFFF"/>
              </a:highlight>
            </a:endParaRPr>
          </a:p>
          <a:p>
            <a:pPr marL="0" lvl="0" indent="0" algn="l" rtl="0">
              <a:spcBef>
                <a:spcPts val="0"/>
              </a:spcBef>
              <a:spcAft>
                <a:spcPts val="0"/>
              </a:spcAft>
              <a:buSzPts val="605"/>
              <a:buNone/>
            </a:pPr>
            <a:r>
              <a:rPr lang="en" sz="1192">
                <a:solidFill>
                  <a:srgbClr val="333333"/>
                </a:solidFill>
                <a:highlight>
                  <a:srgbClr val="FFFFFF"/>
                </a:highlight>
              </a:rPr>
              <a:t>Students will apply their knowledge of ecosystems, biotic and abiotic components of the environment; matter and energy flow to small scale agricultural activities including propagation techniques for food and herb growing along with fruit production.  </a:t>
            </a:r>
            <a:r>
              <a:rPr lang="en" sz="1192">
                <a:solidFill>
                  <a:srgbClr val="333333"/>
                </a:solidFill>
              </a:rPr>
              <a:t>They will consider how global systems, including the carbon cycle are involved in building soil nutrients, recycling matter and modern farming practices.</a:t>
            </a:r>
            <a:endParaRPr sz="1192">
              <a:solidFill>
                <a:srgbClr val="333333"/>
              </a:solidFill>
            </a:endParaRPr>
          </a:p>
          <a:p>
            <a:pPr marL="0" lvl="0" indent="0" algn="l" rtl="0">
              <a:spcBef>
                <a:spcPts val="0"/>
              </a:spcBef>
              <a:spcAft>
                <a:spcPts val="0"/>
              </a:spcAft>
              <a:buSzPts val="605"/>
              <a:buNone/>
            </a:pPr>
            <a:endParaRPr sz="1192">
              <a:solidFill>
                <a:srgbClr val="333333"/>
              </a:solidFill>
            </a:endParaRPr>
          </a:p>
          <a:p>
            <a:pPr marL="0" lvl="0" indent="0" algn="l" rtl="0">
              <a:spcBef>
                <a:spcPts val="0"/>
              </a:spcBef>
              <a:spcAft>
                <a:spcPts val="0"/>
              </a:spcAft>
              <a:buClr>
                <a:schemeClr val="dk1"/>
              </a:buClr>
              <a:buSzPts val="605"/>
              <a:buFont typeface="Arial"/>
              <a:buNone/>
            </a:pPr>
            <a:r>
              <a:rPr lang="en" sz="1192">
                <a:solidFill>
                  <a:srgbClr val="333333"/>
                </a:solidFill>
              </a:rPr>
              <a:t>This elective introduces students to horticultural and primary production of food. </a:t>
            </a:r>
            <a:endParaRPr sz="1192">
              <a:solidFill>
                <a:srgbClr val="333333"/>
              </a:solidFill>
            </a:endParaRPr>
          </a:p>
          <a:p>
            <a:pPr marL="0" lvl="0" indent="0" algn="l" rtl="0">
              <a:spcBef>
                <a:spcPts val="0"/>
              </a:spcBef>
              <a:spcAft>
                <a:spcPts val="1200"/>
              </a:spcAft>
              <a:buSzPts val="605"/>
              <a:buNone/>
            </a:pPr>
            <a:endParaRPr sz="989"/>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01"/>
        <p:cNvGrpSpPr/>
        <p:nvPr/>
      </p:nvGrpSpPr>
      <p:grpSpPr>
        <a:xfrm>
          <a:off x="0" y="0"/>
          <a:ext cx="0" cy="0"/>
          <a:chOff x="0" y="0"/>
          <a:chExt cx="0" cy="0"/>
        </a:xfrm>
      </p:grpSpPr>
      <p:sp>
        <p:nvSpPr>
          <p:cNvPr id="402" name="Google Shape;402;p50"/>
          <p:cNvSpPr txBox="1">
            <a:spLocks noGrp="1"/>
          </p:cNvSpPr>
          <p:nvPr>
            <p:ph type="title"/>
          </p:nvPr>
        </p:nvSpPr>
        <p:spPr>
          <a:xfrm>
            <a:off x="311700" y="445025"/>
            <a:ext cx="8520600" cy="572700"/>
          </a:xfrm>
          <a:prstGeom prst="rect">
            <a:avLst/>
          </a:prstGeom>
          <a:gradFill>
            <a:gsLst>
              <a:gs pos="0">
                <a:srgbClr val="F5D0D0"/>
              </a:gs>
              <a:gs pos="100000">
                <a:srgbClr val="D96868"/>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9/10 Science Electives</a:t>
            </a:r>
            <a:endParaRPr/>
          </a:p>
        </p:txBody>
      </p:sp>
      <p:sp>
        <p:nvSpPr>
          <p:cNvPr id="403" name="Google Shape;403;p5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solidFill>
                  <a:schemeClr val="dk1"/>
                </a:solidFill>
              </a:rPr>
              <a:t>Science Inquiry Skills</a:t>
            </a:r>
            <a:endParaRPr>
              <a:solidFill>
                <a:schemeClr val="dk1"/>
              </a:solidFill>
            </a:endParaRPr>
          </a:p>
          <a:p>
            <a:pPr marL="0" lvl="0" indent="0" algn="l" rtl="0">
              <a:spcBef>
                <a:spcPts val="1200"/>
              </a:spcBef>
              <a:spcAft>
                <a:spcPts val="0"/>
              </a:spcAft>
              <a:buNone/>
            </a:pPr>
            <a:r>
              <a:rPr lang="en" sz="1200">
                <a:solidFill>
                  <a:srgbClr val="333333"/>
                </a:solidFill>
              </a:rPr>
              <a:t>Through a series of experiments students will develop fundamental scientific Inquiry skills.   Groups of students will plan and conduct their own investigations, collect and present data, critically evaluate experimental design methods and communicate their findings.  They will debate the </a:t>
            </a:r>
            <a:r>
              <a:rPr lang="en" sz="1200">
                <a:solidFill>
                  <a:srgbClr val="535353"/>
                </a:solidFill>
                <a:highlight>
                  <a:srgbClr val="FFFFFF"/>
                </a:highlight>
              </a:rPr>
              <a:t>values and needs of contemporary society and how these can influence the focus of scientific research.</a:t>
            </a:r>
            <a:endParaRPr sz="1200">
              <a:solidFill>
                <a:srgbClr val="535353"/>
              </a:solidFill>
              <a:highlight>
                <a:srgbClr val="FFFFFF"/>
              </a:highlight>
            </a:endParaRPr>
          </a:p>
          <a:p>
            <a:pPr marL="0" lvl="0" indent="0" algn="l" rtl="0">
              <a:spcBef>
                <a:spcPts val="0"/>
              </a:spcBef>
              <a:spcAft>
                <a:spcPts val="0"/>
              </a:spcAft>
              <a:buNone/>
            </a:pPr>
            <a:endParaRPr sz="1200">
              <a:solidFill>
                <a:srgbClr val="535353"/>
              </a:solidFill>
              <a:highlight>
                <a:srgbClr val="FFFFFF"/>
              </a:highlight>
            </a:endParaRPr>
          </a:p>
          <a:p>
            <a:pPr marL="0" lvl="0" indent="0" algn="l" rtl="0">
              <a:spcBef>
                <a:spcPts val="0"/>
              </a:spcBef>
              <a:spcAft>
                <a:spcPts val="0"/>
              </a:spcAft>
              <a:buNone/>
            </a:pPr>
            <a:r>
              <a:rPr lang="en" sz="1200">
                <a:solidFill>
                  <a:srgbClr val="535353"/>
                </a:solidFill>
                <a:highlight>
                  <a:srgbClr val="FFFFFF"/>
                </a:highlight>
              </a:rPr>
              <a:t>This elective is designed to prepare students for VCE Sciences. Including Chemistry, Biology and Psychology. </a:t>
            </a:r>
            <a:endParaRPr sz="1200">
              <a:solidFill>
                <a:srgbClr val="535353"/>
              </a:solidFill>
              <a:highlight>
                <a:srgbClr val="FFFFFF"/>
              </a:highlight>
            </a:endParaRPr>
          </a:p>
          <a:p>
            <a:pPr marL="0" lvl="0" indent="0" algn="l" rtl="0">
              <a:spcBef>
                <a:spcPts val="0"/>
              </a:spcBef>
              <a:spcAft>
                <a:spcPts val="1200"/>
              </a:spcAft>
              <a:buNone/>
            </a:pPr>
            <a:endParaRPr>
              <a:solidFill>
                <a:schemeClr val="dk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51"/>
          <p:cNvSpPr txBox="1"/>
          <p:nvPr/>
        </p:nvSpPr>
        <p:spPr>
          <a:xfrm>
            <a:off x="89650" y="2442875"/>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7 </a:t>
            </a:r>
            <a:endParaRPr sz="1100"/>
          </a:p>
          <a:p>
            <a:pPr marL="0" lvl="0" indent="0" algn="ctr" rtl="0">
              <a:spcBef>
                <a:spcPts val="0"/>
              </a:spcBef>
              <a:spcAft>
                <a:spcPts val="0"/>
              </a:spcAft>
              <a:buNone/>
            </a:pPr>
            <a:r>
              <a:rPr lang="en" sz="1100"/>
              <a:t>Home Economics </a:t>
            </a:r>
            <a:endParaRPr sz="1100"/>
          </a:p>
        </p:txBody>
      </p:sp>
      <p:sp>
        <p:nvSpPr>
          <p:cNvPr id="409" name="Google Shape;409;p51"/>
          <p:cNvSpPr txBox="1"/>
          <p:nvPr/>
        </p:nvSpPr>
        <p:spPr>
          <a:xfrm>
            <a:off x="1537450" y="2442875"/>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8 </a:t>
            </a:r>
            <a:endParaRPr sz="1100"/>
          </a:p>
          <a:p>
            <a:pPr marL="0" lvl="0" indent="0" algn="ctr" rtl="0">
              <a:spcBef>
                <a:spcPts val="0"/>
              </a:spcBef>
              <a:spcAft>
                <a:spcPts val="0"/>
              </a:spcAft>
              <a:buNone/>
            </a:pPr>
            <a:r>
              <a:rPr lang="en" sz="1100"/>
              <a:t>Home Economics</a:t>
            </a:r>
            <a:endParaRPr sz="1100"/>
          </a:p>
        </p:txBody>
      </p:sp>
      <p:sp>
        <p:nvSpPr>
          <p:cNvPr id="410" name="Google Shape;410;p51"/>
          <p:cNvSpPr txBox="1"/>
          <p:nvPr/>
        </p:nvSpPr>
        <p:spPr>
          <a:xfrm>
            <a:off x="3037563" y="3873000"/>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a:t>
            </a:r>
            <a:endParaRPr sz="1100"/>
          </a:p>
          <a:p>
            <a:pPr marL="0" lvl="0" indent="0" algn="ctr" rtl="0">
              <a:spcBef>
                <a:spcPts val="0"/>
              </a:spcBef>
              <a:spcAft>
                <a:spcPts val="0"/>
              </a:spcAft>
              <a:buNone/>
            </a:pPr>
            <a:r>
              <a:rPr lang="en" sz="1100"/>
              <a:t> Textiles: Clothing Solutions</a:t>
            </a:r>
            <a:endParaRPr sz="1100"/>
          </a:p>
        </p:txBody>
      </p:sp>
      <p:sp>
        <p:nvSpPr>
          <p:cNvPr id="411" name="Google Shape;411;p51"/>
          <p:cNvSpPr txBox="1"/>
          <p:nvPr/>
        </p:nvSpPr>
        <p:spPr>
          <a:xfrm>
            <a:off x="4795350" y="1380013"/>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Digital Media</a:t>
            </a:r>
            <a:endParaRPr sz="1100"/>
          </a:p>
        </p:txBody>
      </p:sp>
      <p:sp>
        <p:nvSpPr>
          <p:cNvPr id="412" name="Google Shape;412;p51"/>
          <p:cNvSpPr txBox="1"/>
          <p:nvPr/>
        </p:nvSpPr>
        <p:spPr>
          <a:xfrm>
            <a:off x="4795350" y="2738163"/>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Asian Foods</a:t>
            </a:r>
            <a:endParaRPr sz="1100"/>
          </a:p>
        </p:txBody>
      </p:sp>
      <p:sp>
        <p:nvSpPr>
          <p:cNvPr id="413" name="Google Shape;413;p51"/>
          <p:cNvSpPr txBox="1"/>
          <p:nvPr/>
        </p:nvSpPr>
        <p:spPr>
          <a:xfrm>
            <a:off x="1355900" y="280150"/>
            <a:ext cx="6633900" cy="554100"/>
          </a:xfrm>
          <a:prstGeom prst="rect">
            <a:avLst/>
          </a:prstGeom>
          <a:gradFill>
            <a:gsLst>
              <a:gs pos="0">
                <a:srgbClr val="FDECDB"/>
              </a:gs>
              <a:gs pos="100000">
                <a:srgbClr val="F0A963"/>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Technology PATHWAY</a:t>
            </a:r>
            <a:endParaRPr sz="2400"/>
          </a:p>
        </p:txBody>
      </p:sp>
      <p:sp>
        <p:nvSpPr>
          <p:cNvPr id="414" name="Google Shape;414;p51"/>
          <p:cNvSpPr txBox="1"/>
          <p:nvPr/>
        </p:nvSpPr>
        <p:spPr>
          <a:xfrm>
            <a:off x="6545000" y="1957050"/>
            <a:ext cx="1217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 </a:t>
            </a:r>
            <a:endParaRPr sz="1100"/>
          </a:p>
          <a:p>
            <a:pPr marL="0" lvl="0" indent="0" algn="ctr" rtl="0">
              <a:spcBef>
                <a:spcPts val="0"/>
              </a:spcBef>
              <a:spcAft>
                <a:spcPts val="0"/>
              </a:spcAft>
              <a:buNone/>
            </a:pPr>
            <a:r>
              <a:rPr lang="en" sz="1100"/>
              <a:t>Food Studies</a:t>
            </a:r>
            <a:endParaRPr sz="1100"/>
          </a:p>
          <a:p>
            <a:pPr marL="0" lvl="0" indent="0" algn="ctr" rtl="0">
              <a:spcBef>
                <a:spcPts val="0"/>
              </a:spcBef>
              <a:spcAft>
                <a:spcPts val="0"/>
              </a:spcAft>
              <a:buNone/>
            </a:pPr>
            <a:endParaRPr sz="1100"/>
          </a:p>
        </p:txBody>
      </p:sp>
      <p:sp>
        <p:nvSpPr>
          <p:cNvPr id="415" name="Google Shape;415;p51"/>
          <p:cNvSpPr txBox="1"/>
          <p:nvPr/>
        </p:nvSpPr>
        <p:spPr>
          <a:xfrm>
            <a:off x="7864350" y="1939163"/>
            <a:ext cx="1168500" cy="8619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 </a:t>
            </a:r>
            <a:endParaRPr sz="1100"/>
          </a:p>
          <a:p>
            <a:pPr marL="0" lvl="0" indent="0" algn="ctr" rtl="0">
              <a:spcBef>
                <a:spcPts val="0"/>
              </a:spcBef>
              <a:spcAft>
                <a:spcPts val="0"/>
              </a:spcAft>
              <a:buNone/>
            </a:pPr>
            <a:r>
              <a:rPr lang="en" sz="1100"/>
              <a:t>Food Studies</a:t>
            </a:r>
            <a:endParaRPr sz="1100"/>
          </a:p>
          <a:p>
            <a:pPr marL="0" lvl="0" indent="0" algn="ctr" rtl="0">
              <a:spcBef>
                <a:spcPts val="0"/>
              </a:spcBef>
              <a:spcAft>
                <a:spcPts val="0"/>
              </a:spcAft>
              <a:buNone/>
            </a:pPr>
            <a:endParaRPr sz="1100"/>
          </a:p>
          <a:p>
            <a:pPr marL="0" lvl="0" indent="0" algn="l" rtl="0">
              <a:spcBef>
                <a:spcPts val="0"/>
              </a:spcBef>
              <a:spcAft>
                <a:spcPts val="0"/>
              </a:spcAft>
              <a:buNone/>
            </a:pPr>
            <a:endParaRPr sz="1100"/>
          </a:p>
        </p:txBody>
      </p:sp>
      <p:sp>
        <p:nvSpPr>
          <p:cNvPr id="416" name="Google Shape;416;p51"/>
          <p:cNvSpPr/>
          <p:nvPr/>
        </p:nvSpPr>
        <p:spPr>
          <a:xfrm>
            <a:off x="381000" y="862850"/>
            <a:ext cx="8460600" cy="560400"/>
          </a:xfrm>
          <a:prstGeom prst="rightArrow">
            <a:avLst>
              <a:gd name="adj1" fmla="val 50000"/>
              <a:gd name="adj2" fmla="val 50000"/>
            </a:avLst>
          </a:prstGeom>
          <a:gradFill>
            <a:gsLst>
              <a:gs pos="0">
                <a:srgbClr val="FDECDB"/>
              </a:gs>
              <a:gs pos="100000">
                <a:srgbClr val="F0A963"/>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51"/>
          <p:cNvSpPr txBox="1"/>
          <p:nvPr/>
        </p:nvSpPr>
        <p:spPr>
          <a:xfrm>
            <a:off x="6545000" y="1513150"/>
            <a:ext cx="1217700" cy="3540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11</a:t>
            </a:r>
            <a:endParaRPr sz="1100"/>
          </a:p>
        </p:txBody>
      </p:sp>
      <p:sp>
        <p:nvSpPr>
          <p:cNvPr id="418" name="Google Shape;418;p51"/>
          <p:cNvSpPr txBox="1"/>
          <p:nvPr/>
        </p:nvSpPr>
        <p:spPr>
          <a:xfrm>
            <a:off x="7888950" y="1513150"/>
            <a:ext cx="1168500" cy="3540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12</a:t>
            </a:r>
            <a:endParaRPr sz="1100"/>
          </a:p>
        </p:txBody>
      </p:sp>
      <p:sp>
        <p:nvSpPr>
          <p:cNvPr id="419" name="Google Shape;419;p51"/>
          <p:cNvSpPr txBox="1"/>
          <p:nvPr/>
        </p:nvSpPr>
        <p:spPr>
          <a:xfrm>
            <a:off x="4790675" y="333250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Survival Foods  </a:t>
            </a:r>
            <a:endParaRPr sz="1100"/>
          </a:p>
        </p:txBody>
      </p:sp>
      <p:sp>
        <p:nvSpPr>
          <p:cNvPr id="420" name="Google Shape;420;p51"/>
          <p:cNvSpPr txBox="1"/>
          <p:nvPr/>
        </p:nvSpPr>
        <p:spPr>
          <a:xfrm>
            <a:off x="89650" y="3046025"/>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7 </a:t>
            </a:r>
            <a:endParaRPr sz="1100"/>
          </a:p>
          <a:p>
            <a:pPr marL="0" lvl="0" indent="0" algn="ctr" rtl="0">
              <a:spcBef>
                <a:spcPts val="0"/>
              </a:spcBef>
              <a:spcAft>
                <a:spcPts val="0"/>
              </a:spcAft>
              <a:buNone/>
            </a:pPr>
            <a:r>
              <a:rPr lang="en" sz="1100"/>
              <a:t>Textiles </a:t>
            </a:r>
            <a:endParaRPr sz="1100"/>
          </a:p>
        </p:txBody>
      </p:sp>
      <p:sp>
        <p:nvSpPr>
          <p:cNvPr id="421" name="Google Shape;421;p51"/>
          <p:cNvSpPr txBox="1"/>
          <p:nvPr/>
        </p:nvSpPr>
        <p:spPr>
          <a:xfrm>
            <a:off x="89650" y="3649175"/>
            <a:ext cx="13446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7 </a:t>
            </a:r>
            <a:endParaRPr sz="1100"/>
          </a:p>
          <a:p>
            <a:pPr marL="0" lvl="0" indent="0" algn="ctr" rtl="0">
              <a:spcBef>
                <a:spcPts val="0"/>
              </a:spcBef>
              <a:spcAft>
                <a:spcPts val="0"/>
              </a:spcAft>
              <a:buNone/>
            </a:pPr>
            <a:r>
              <a:rPr lang="en" sz="1100"/>
              <a:t>Wood, Metal &amp; Plastics</a:t>
            </a:r>
            <a:endParaRPr sz="1100"/>
          </a:p>
        </p:txBody>
      </p:sp>
      <p:sp>
        <p:nvSpPr>
          <p:cNvPr id="422" name="Google Shape;422;p51"/>
          <p:cNvSpPr txBox="1"/>
          <p:nvPr/>
        </p:nvSpPr>
        <p:spPr>
          <a:xfrm>
            <a:off x="1537450" y="3649175"/>
            <a:ext cx="13446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8</a:t>
            </a:r>
            <a:endParaRPr sz="1100"/>
          </a:p>
          <a:p>
            <a:pPr marL="0" lvl="0" indent="0" algn="ctr" rtl="0">
              <a:spcBef>
                <a:spcPts val="0"/>
              </a:spcBef>
              <a:spcAft>
                <a:spcPts val="0"/>
              </a:spcAft>
              <a:buNone/>
            </a:pPr>
            <a:r>
              <a:rPr lang="en" sz="1100"/>
              <a:t> Wood, Metal &amp; Plastics</a:t>
            </a:r>
            <a:endParaRPr sz="1100"/>
          </a:p>
        </p:txBody>
      </p:sp>
      <p:sp>
        <p:nvSpPr>
          <p:cNvPr id="423" name="Google Shape;423;p51"/>
          <p:cNvSpPr txBox="1"/>
          <p:nvPr/>
        </p:nvSpPr>
        <p:spPr>
          <a:xfrm>
            <a:off x="1537450" y="3046025"/>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8 </a:t>
            </a:r>
            <a:endParaRPr sz="1100"/>
          </a:p>
          <a:p>
            <a:pPr marL="0" lvl="0" indent="0" algn="ctr" rtl="0">
              <a:spcBef>
                <a:spcPts val="0"/>
              </a:spcBef>
              <a:spcAft>
                <a:spcPts val="0"/>
              </a:spcAft>
              <a:buNone/>
            </a:pPr>
            <a:r>
              <a:rPr lang="en" sz="1100"/>
              <a:t>Textiles </a:t>
            </a:r>
            <a:endParaRPr sz="1100"/>
          </a:p>
        </p:txBody>
      </p:sp>
      <p:sp>
        <p:nvSpPr>
          <p:cNvPr id="424" name="Google Shape;424;p51"/>
          <p:cNvSpPr txBox="1"/>
          <p:nvPr/>
        </p:nvSpPr>
        <p:spPr>
          <a:xfrm>
            <a:off x="89650" y="4398700"/>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7 </a:t>
            </a:r>
            <a:endParaRPr sz="1100"/>
          </a:p>
          <a:p>
            <a:pPr marL="0" lvl="0" indent="0" algn="ctr" rtl="0">
              <a:spcBef>
                <a:spcPts val="0"/>
              </a:spcBef>
              <a:spcAft>
                <a:spcPts val="0"/>
              </a:spcAft>
              <a:buNone/>
            </a:pPr>
            <a:r>
              <a:rPr lang="en" sz="1100"/>
              <a:t>Digital Technology</a:t>
            </a:r>
            <a:endParaRPr sz="1100"/>
          </a:p>
        </p:txBody>
      </p:sp>
      <p:sp>
        <p:nvSpPr>
          <p:cNvPr id="425" name="Google Shape;425;p51"/>
          <p:cNvSpPr txBox="1"/>
          <p:nvPr/>
        </p:nvSpPr>
        <p:spPr>
          <a:xfrm>
            <a:off x="1559925" y="4398700"/>
            <a:ext cx="13446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8 </a:t>
            </a:r>
            <a:endParaRPr sz="1100"/>
          </a:p>
          <a:p>
            <a:pPr marL="0" lvl="0" indent="0" algn="ctr" rtl="0">
              <a:spcBef>
                <a:spcPts val="0"/>
              </a:spcBef>
              <a:spcAft>
                <a:spcPts val="0"/>
              </a:spcAft>
              <a:buNone/>
            </a:pPr>
            <a:r>
              <a:rPr lang="en" sz="1100"/>
              <a:t>Digital Technology</a:t>
            </a:r>
            <a:endParaRPr sz="1100"/>
          </a:p>
        </p:txBody>
      </p:sp>
      <p:sp>
        <p:nvSpPr>
          <p:cNvPr id="426" name="Google Shape;426;p51"/>
          <p:cNvSpPr txBox="1"/>
          <p:nvPr/>
        </p:nvSpPr>
        <p:spPr>
          <a:xfrm>
            <a:off x="3036350" y="1809850"/>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Cooking for Celebrations </a:t>
            </a:r>
            <a:endParaRPr sz="1100"/>
          </a:p>
        </p:txBody>
      </p:sp>
      <p:sp>
        <p:nvSpPr>
          <p:cNvPr id="427" name="Google Shape;427;p51"/>
          <p:cNvSpPr txBox="1"/>
          <p:nvPr/>
        </p:nvSpPr>
        <p:spPr>
          <a:xfrm>
            <a:off x="3036350" y="262035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Multicultural Cooking</a:t>
            </a:r>
            <a:endParaRPr sz="1100"/>
          </a:p>
        </p:txBody>
      </p:sp>
      <p:sp>
        <p:nvSpPr>
          <p:cNvPr id="428" name="Google Shape;428;p51"/>
          <p:cNvSpPr txBox="1"/>
          <p:nvPr/>
        </p:nvSpPr>
        <p:spPr>
          <a:xfrm>
            <a:off x="3036350" y="3261363"/>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Jewellery Making  </a:t>
            </a:r>
            <a:endParaRPr sz="1100"/>
          </a:p>
        </p:txBody>
      </p:sp>
      <p:sp>
        <p:nvSpPr>
          <p:cNvPr id="429" name="Google Shape;429;p51"/>
          <p:cNvSpPr txBox="1"/>
          <p:nvPr/>
        </p:nvSpPr>
        <p:spPr>
          <a:xfrm>
            <a:off x="4790675" y="392602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Foods for Fitness </a:t>
            </a:r>
            <a:endParaRPr sz="1100"/>
          </a:p>
        </p:txBody>
      </p:sp>
      <p:sp>
        <p:nvSpPr>
          <p:cNvPr id="430" name="Google Shape;430;p51"/>
          <p:cNvSpPr txBox="1"/>
          <p:nvPr/>
        </p:nvSpPr>
        <p:spPr>
          <a:xfrm>
            <a:off x="4775300" y="451957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My Kitchen Hamper  </a:t>
            </a:r>
            <a:endParaRPr sz="1100"/>
          </a:p>
        </p:txBody>
      </p:sp>
      <p:sp>
        <p:nvSpPr>
          <p:cNvPr id="431" name="Google Shape;431;p51"/>
          <p:cNvSpPr txBox="1"/>
          <p:nvPr/>
        </p:nvSpPr>
        <p:spPr>
          <a:xfrm>
            <a:off x="6545000" y="2754575"/>
            <a:ext cx="1217700" cy="12006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 Product Design &amp; Technology (Textiles OR </a:t>
            </a:r>
            <a:endParaRPr sz="1100"/>
          </a:p>
          <a:p>
            <a:pPr marL="0" lvl="0" indent="0" algn="ctr" rtl="0">
              <a:spcBef>
                <a:spcPts val="0"/>
              </a:spcBef>
              <a:spcAft>
                <a:spcPts val="0"/>
              </a:spcAft>
              <a:buNone/>
            </a:pPr>
            <a:r>
              <a:rPr lang="en" sz="1100"/>
              <a:t>Wood, Plastic &amp; Metal)</a:t>
            </a:r>
            <a:endParaRPr sz="1100"/>
          </a:p>
        </p:txBody>
      </p:sp>
      <p:sp>
        <p:nvSpPr>
          <p:cNvPr id="432" name="Google Shape;432;p51"/>
          <p:cNvSpPr txBox="1"/>
          <p:nvPr/>
        </p:nvSpPr>
        <p:spPr>
          <a:xfrm>
            <a:off x="7839750" y="2838075"/>
            <a:ext cx="1217700" cy="13698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Product Design &amp; Technology (Textiles OR Wood, Plastic &amp; Metal)</a:t>
            </a:r>
            <a:endParaRPr sz="1100"/>
          </a:p>
          <a:p>
            <a:pPr marL="0" lvl="0" indent="0" algn="ctr" rtl="0">
              <a:spcBef>
                <a:spcPts val="0"/>
              </a:spcBef>
              <a:spcAft>
                <a:spcPts val="0"/>
              </a:spcAft>
              <a:buNone/>
            </a:pPr>
            <a:endParaRPr sz="1100"/>
          </a:p>
        </p:txBody>
      </p:sp>
      <p:sp>
        <p:nvSpPr>
          <p:cNvPr id="433" name="Google Shape;433;p51"/>
          <p:cNvSpPr txBox="1"/>
          <p:nvPr/>
        </p:nvSpPr>
        <p:spPr>
          <a:xfrm>
            <a:off x="6520400" y="4060000"/>
            <a:ext cx="1217700" cy="8619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1&amp;2 </a:t>
            </a:r>
            <a:endParaRPr sz="1100"/>
          </a:p>
          <a:p>
            <a:pPr marL="0" lvl="0" indent="0" algn="ctr" rtl="0">
              <a:spcBef>
                <a:spcPts val="0"/>
              </a:spcBef>
              <a:spcAft>
                <a:spcPts val="0"/>
              </a:spcAft>
              <a:buNone/>
            </a:pPr>
            <a:r>
              <a:rPr lang="en" sz="1100"/>
              <a:t>Systems </a:t>
            </a:r>
            <a:endParaRPr sz="1100"/>
          </a:p>
          <a:p>
            <a:pPr marL="0" lvl="0" indent="0" algn="ctr" rtl="0">
              <a:spcBef>
                <a:spcPts val="0"/>
              </a:spcBef>
              <a:spcAft>
                <a:spcPts val="0"/>
              </a:spcAft>
              <a:buNone/>
            </a:pPr>
            <a:r>
              <a:rPr lang="en" sz="1100"/>
              <a:t>Engineering</a:t>
            </a:r>
            <a:endParaRPr sz="1100"/>
          </a:p>
          <a:p>
            <a:pPr marL="0" lvl="0" indent="0" algn="ctr" rtl="0">
              <a:spcBef>
                <a:spcPts val="0"/>
              </a:spcBef>
              <a:spcAft>
                <a:spcPts val="0"/>
              </a:spcAft>
              <a:buNone/>
            </a:pPr>
            <a:endParaRPr sz="1100"/>
          </a:p>
        </p:txBody>
      </p:sp>
      <p:sp>
        <p:nvSpPr>
          <p:cNvPr id="434" name="Google Shape;434;p51"/>
          <p:cNvSpPr txBox="1"/>
          <p:nvPr/>
        </p:nvSpPr>
        <p:spPr>
          <a:xfrm flipH="1">
            <a:off x="7839750" y="4244876"/>
            <a:ext cx="1217700" cy="8619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Units 3&amp;4</a:t>
            </a:r>
            <a:endParaRPr sz="1100"/>
          </a:p>
          <a:p>
            <a:pPr marL="0" lvl="0" indent="0" algn="ctr" rtl="0">
              <a:spcBef>
                <a:spcPts val="0"/>
              </a:spcBef>
              <a:spcAft>
                <a:spcPts val="0"/>
              </a:spcAft>
              <a:buNone/>
            </a:pPr>
            <a:r>
              <a:rPr lang="en" sz="1100"/>
              <a:t>Systems</a:t>
            </a:r>
            <a:endParaRPr sz="1100"/>
          </a:p>
          <a:p>
            <a:pPr marL="0" lvl="0" indent="0" algn="ctr" rtl="0">
              <a:spcBef>
                <a:spcPts val="0"/>
              </a:spcBef>
              <a:spcAft>
                <a:spcPts val="0"/>
              </a:spcAft>
              <a:buNone/>
            </a:pPr>
            <a:r>
              <a:rPr lang="en" sz="1100"/>
              <a:t>Engineering</a:t>
            </a:r>
            <a:endParaRPr sz="1100"/>
          </a:p>
          <a:p>
            <a:pPr marL="0" lvl="0" indent="0" algn="ctr" rtl="0">
              <a:spcBef>
                <a:spcPts val="0"/>
              </a:spcBef>
              <a:spcAft>
                <a:spcPts val="0"/>
              </a:spcAft>
              <a:buNone/>
            </a:pPr>
            <a:endParaRPr sz="1100"/>
          </a:p>
        </p:txBody>
      </p:sp>
      <p:sp>
        <p:nvSpPr>
          <p:cNvPr id="435" name="Google Shape;435;p51"/>
          <p:cNvSpPr txBox="1"/>
          <p:nvPr/>
        </p:nvSpPr>
        <p:spPr>
          <a:xfrm>
            <a:off x="4795350" y="1974338"/>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Computer Aided Design </a:t>
            </a:r>
            <a:endParaRPr sz="11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16"/>
          <p:cNvPicPr preferRelativeResize="0"/>
          <p:nvPr/>
        </p:nvPicPr>
        <p:blipFill>
          <a:blip r:embed="rId3">
            <a:alphaModFix/>
          </a:blip>
          <a:stretch>
            <a:fillRect/>
          </a:stretch>
        </p:blipFill>
        <p:spPr>
          <a:xfrm>
            <a:off x="0" y="67275"/>
            <a:ext cx="9088688" cy="5076225"/>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Google Shape;440;p52"/>
          <p:cNvSpPr txBox="1"/>
          <p:nvPr/>
        </p:nvSpPr>
        <p:spPr>
          <a:xfrm>
            <a:off x="3061450" y="330115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Wood &amp; Plastics</a:t>
            </a:r>
            <a:endParaRPr sz="1100"/>
          </a:p>
        </p:txBody>
      </p:sp>
      <p:sp>
        <p:nvSpPr>
          <p:cNvPr id="441" name="Google Shape;441;p52"/>
          <p:cNvSpPr txBox="1"/>
          <p:nvPr/>
        </p:nvSpPr>
        <p:spPr>
          <a:xfrm>
            <a:off x="3061450" y="391845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Metal &amp; Engineering</a:t>
            </a:r>
            <a:endParaRPr sz="1100"/>
          </a:p>
        </p:txBody>
      </p:sp>
      <p:sp>
        <p:nvSpPr>
          <p:cNvPr id="442" name="Google Shape;442;p52"/>
          <p:cNvSpPr txBox="1"/>
          <p:nvPr/>
        </p:nvSpPr>
        <p:spPr>
          <a:xfrm>
            <a:off x="4801300" y="1329825"/>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Textiles: Weekend Away</a:t>
            </a:r>
            <a:endParaRPr sz="1100"/>
          </a:p>
        </p:txBody>
      </p:sp>
      <p:sp>
        <p:nvSpPr>
          <p:cNvPr id="443" name="Google Shape;443;p52"/>
          <p:cNvSpPr txBox="1"/>
          <p:nvPr/>
        </p:nvSpPr>
        <p:spPr>
          <a:xfrm>
            <a:off x="4801300" y="2078813"/>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a:t>
            </a:r>
            <a:endParaRPr sz="1100"/>
          </a:p>
          <a:p>
            <a:pPr marL="0" lvl="0" indent="0" algn="ctr" rtl="0">
              <a:spcBef>
                <a:spcPts val="0"/>
              </a:spcBef>
              <a:spcAft>
                <a:spcPts val="0"/>
              </a:spcAft>
              <a:buNone/>
            </a:pPr>
            <a:r>
              <a:rPr lang="en" sz="1100"/>
              <a:t>Textiles: Wearable Art</a:t>
            </a:r>
            <a:endParaRPr sz="1100"/>
          </a:p>
          <a:p>
            <a:pPr marL="0" lvl="0" indent="0" algn="ctr" rtl="0">
              <a:spcBef>
                <a:spcPts val="0"/>
              </a:spcBef>
              <a:spcAft>
                <a:spcPts val="0"/>
              </a:spcAft>
              <a:buNone/>
            </a:pPr>
            <a:endParaRPr sz="1100"/>
          </a:p>
        </p:txBody>
      </p:sp>
      <p:sp>
        <p:nvSpPr>
          <p:cNvPr id="444" name="Google Shape;444;p52"/>
          <p:cNvSpPr txBox="1"/>
          <p:nvPr/>
        </p:nvSpPr>
        <p:spPr>
          <a:xfrm>
            <a:off x="1355900" y="280150"/>
            <a:ext cx="6633900" cy="554100"/>
          </a:xfrm>
          <a:prstGeom prst="rect">
            <a:avLst/>
          </a:prstGeom>
          <a:gradFill>
            <a:gsLst>
              <a:gs pos="0">
                <a:srgbClr val="FDECDB"/>
              </a:gs>
              <a:gs pos="100000">
                <a:srgbClr val="F0A963"/>
              </a:gs>
            </a:gsLst>
            <a:lin ang="5400012" scaled="0"/>
          </a:grad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400"/>
              <a:t>Marian College Technology PATHWAY</a:t>
            </a:r>
            <a:endParaRPr sz="2400"/>
          </a:p>
        </p:txBody>
      </p:sp>
      <p:sp>
        <p:nvSpPr>
          <p:cNvPr id="445" name="Google Shape;445;p52"/>
          <p:cNvSpPr/>
          <p:nvPr/>
        </p:nvSpPr>
        <p:spPr>
          <a:xfrm>
            <a:off x="381000" y="862850"/>
            <a:ext cx="8460600" cy="560400"/>
          </a:xfrm>
          <a:prstGeom prst="rightArrow">
            <a:avLst>
              <a:gd name="adj1" fmla="val 50000"/>
              <a:gd name="adj2" fmla="val 50000"/>
            </a:avLst>
          </a:prstGeom>
          <a:gradFill>
            <a:gsLst>
              <a:gs pos="0">
                <a:srgbClr val="FDECDB"/>
              </a:gs>
              <a:gs pos="100000">
                <a:srgbClr val="F0A963"/>
              </a:gs>
            </a:gsLst>
            <a:lin ang="5400012" scaled="0"/>
          </a:grad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52"/>
          <p:cNvSpPr txBox="1"/>
          <p:nvPr/>
        </p:nvSpPr>
        <p:spPr>
          <a:xfrm>
            <a:off x="4801300" y="282782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Furniture Making</a:t>
            </a:r>
            <a:endParaRPr sz="1100"/>
          </a:p>
        </p:txBody>
      </p:sp>
      <p:sp>
        <p:nvSpPr>
          <p:cNvPr id="447" name="Google Shape;447;p52"/>
          <p:cNvSpPr txBox="1"/>
          <p:nvPr/>
        </p:nvSpPr>
        <p:spPr>
          <a:xfrm>
            <a:off x="4801300" y="340732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Metal Engineering </a:t>
            </a:r>
            <a:endParaRPr sz="1100"/>
          </a:p>
        </p:txBody>
      </p:sp>
      <p:sp>
        <p:nvSpPr>
          <p:cNvPr id="448" name="Google Shape;448;p52"/>
          <p:cNvSpPr txBox="1"/>
          <p:nvPr/>
        </p:nvSpPr>
        <p:spPr>
          <a:xfrm>
            <a:off x="4801300" y="3986825"/>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Metal, Wood &amp; Plastics</a:t>
            </a:r>
            <a:endParaRPr sz="1100"/>
          </a:p>
        </p:txBody>
      </p:sp>
      <p:sp>
        <p:nvSpPr>
          <p:cNvPr id="449" name="Google Shape;449;p52"/>
          <p:cNvSpPr txBox="1"/>
          <p:nvPr/>
        </p:nvSpPr>
        <p:spPr>
          <a:xfrm>
            <a:off x="3061450" y="4488700"/>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Systems Mechatronics</a:t>
            </a:r>
            <a:endParaRPr sz="1100"/>
          </a:p>
        </p:txBody>
      </p:sp>
      <p:sp>
        <p:nvSpPr>
          <p:cNvPr id="450" name="Google Shape;450;p52"/>
          <p:cNvSpPr txBox="1"/>
          <p:nvPr/>
        </p:nvSpPr>
        <p:spPr>
          <a:xfrm>
            <a:off x="3045700" y="2015838"/>
            <a:ext cx="1604700" cy="6927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Computer Aided Design </a:t>
            </a:r>
            <a:endParaRPr sz="1100"/>
          </a:p>
        </p:txBody>
      </p:sp>
      <p:sp>
        <p:nvSpPr>
          <p:cNvPr id="451" name="Google Shape;451;p52"/>
          <p:cNvSpPr txBox="1"/>
          <p:nvPr/>
        </p:nvSpPr>
        <p:spPr>
          <a:xfrm>
            <a:off x="3045700" y="1386125"/>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9 </a:t>
            </a:r>
            <a:endParaRPr sz="1100"/>
          </a:p>
          <a:p>
            <a:pPr marL="0" lvl="0" indent="0" algn="ctr" rtl="0">
              <a:spcBef>
                <a:spcPts val="0"/>
              </a:spcBef>
              <a:spcAft>
                <a:spcPts val="0"/>
              </a:spcAft>
              <a:buNone/>
            </a:pPr>
            <a:r>
              <a:rPr lang="en" sz="1100"/>
              <a:t>Digital Media </a:t>
            </a:r>
            <a:endParaRPr sz="1100"/>
          </a:p>
        </p:txBody>
      </p:sp>
      <p:sp>
        <p:nvSpPr>
          <p:cNvPr id="452" name="Google Shape;452;p52"/>
          <p:cNvSpPr txBox="1"/>
          <p:nvPr/>
        </p:nvSpPr>
        <p:spPr>
          <a:xfrm>
            <a:off x="4801300" y="4566313"/>
            <a:ext cx="1604700" cy="523200"/>
          </a:xfrm>
          <a:prstGeom prst="rect">
            <a:avLst/>
          </a:prstGeom>
          <a:gradFill>
            <a:gsLst>
              <a:gs pos="0">
                <a:srgbClr val="FDECDB"/>
              </a:gs>
              <a:gs pos="100000">
                <a:srgbClr val="F0A963"/>
              </a:gs>
            </a:gsLst>
            <a:lin ang="5400012" scaled="0"/>
          </a:gradFill>
          <a:ln w="19050"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 sz="1100"/>
              <a:t>Year 10 </a:t>
            </a:r>
            <a:endParaRPr sz="1100"/>
          </a:p>
          <a:p>
            <a:pPr marL="0" lvl="0" indent="0" algn="ctr" rtl="0">
              <a:spcBef>
                <a:spcPts val="0"/>
              </a:spcBef>
              <a:spcAft>
                <a:spcPts val="0"/>
              </a:spcAft>
              <a:buNone/>
            </a:pPr>
            <a:r>
              <a:rPr lang="en" sz="1100"/>
              <a:t>Systems Mechatronics  </a:t>
            </a:r>
            <a:endParaRPr sz="11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53"/>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Technology Electives</a:t>
            </a:r>
            <a:endParaRPr/>
          </a:p>
        </p:txBody>
      </p:sp>
      <p:sp>
        <p:nvSpPr>
          <p:cNvPr id="458" name="Google Shape;458;p5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62500" lnSpcReduction="20000"/>
          </a:bodyPr>
          <a:lstStyle/>
          <a:p>
            <a:pPr marL="0" lvl="0" indent="0" algn="l" rtl="0">
              <a:spcBef>
                <a:spcPts val="0"/>
              </a:spcBef>
              <a:spcAft>
                <a:spcPts val="0"/>
              </a:spcAft>
              <a:buNone/>
            </a:pPr>
            <a:r>
              <a:rPr lang="en" sz="3750"/>
              <a:t>Year 9 Cooking for Celebrations</a:t>
            </a:r>
            <a:endParaRPr sz="3750"/>
          </a:p>
          <a:p>
            <a:pPr marL="0" lvl="0" indent="0" algn="l" rtl="0">
              <a:spcBef>
                <a:spcPts val="1200"/>
              </a:spcBef>
              <a:spcAft>
                <a:spcPts val="0"/>
              </a:spcAft>
              <a:buNone/>
            </a:pPr>
            <a:r>
              <a:rPr lang="en" sz="2900"/>
              <a:t>This subject focuses on planning and preparing for a range of celebrations involving both traditional and non-traditional foods – Christmas, friend’s parties, family birthdays, etc. Sweet and savoury foods as well as cake decorating are included.</a:t>
            </a:r>
            <a:endParaRPr sz="2900"/>
          </a:p>
          <a:p>
            <a:pPr marL="0" lvl="0" indent="0" algn="l" rtl="0">
              <a:spcBef>
                <a:spcPts val="1200"/>
              </a:spcBef>
              <a:spcAft>
                <a:spcPts val="0"/>
              </a:spcAft>
              <a:buNone/>
            </a:pPr>
            <a:r>
              <a:rPr lang="en" sz="3750"/>
              <a:t>Year 9 Multicultural Cooking</a:t>
            </a:r>
            <a:endParaRPr sz="3750"/>
          </a:p>
          <a:p>
            <a:pPr marL="0" lvl="0" indent="0" algn="l" rtl="0">
              <a:spcBef>
                <a:spcPts val="1200"/>
              </a:spcBef>
              <a:spcAft>
                <a:spcPts val="0"/>
              </a:spcAft>
              <a:buClr>
                <a:schemeClr val="dk1"/>
              </a:buClr>
              <a:buSzPct val="37931"/>
              <a:buFont typeface="Arial"/>
              <a:buNone/>
            </a:pPr>
            <a:r>
              <a:rPr lang="en" sz="2900"/>
              <a:t>Students study a variety of cultures which have influences on our eating patterns – Asian, Thai, Italian, French, Indian etc. Relevant cooking methods and reasons why certain foods are used are studied. Each week a typical meal from each country is prepared. In the other part of the semester students work in pairs to research a country of their choice.</a:t>
            </a:r>
            <a:endParaRPr sz="29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Google Shape;463;p54"/>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Technology Electives cont.</a:t>
            </a:r>
            <a:endParaRPr/>
          </a:p>
        </p:txBody>
      </p:sp>
      <p:sp>
        <p:nvSpPr>
          <p:cNvPr id="464" name="Google Shape;464;p5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7200"/>
              <a:t>Year 9 Jewellery Making</a:t>
            </a:r>
            <a:endParaRPr sz="7200"/>
          </a:p>
          <a:p>
            <a:pPr marL="0" lvl="0" indent="0" algn="l" rtl="0">
              <a:spcBef>
                <a:spcPts val="1200"/>
              </a:spcBef>
              <a:spcAft>
                <a:spcPts val="0"/>
              </a:spcAft>
              <a:buNone/>
            </a:pPr>
            <a:r>
              <a:rPr lang="en" sz="5600"/>
              <a:t>This “hands on” subject will develop and expand students’ knowledge of a range of materials, fine motor skill development, attitudes to resources and recycling and cooperative work in a safe environment.</a:t>
            </a:r>
            <a:endParaRPr sz="5600"/>
          </a:p>
          <a:p>
            <a:pPr marL="0" lvl="0" indent="0" algn="l" rtl="0">
              <a:spcBef>
                <a:spcPts val="1200"/>
              </a:spcBef>
              <a:spcAft>
                <a:spcPts val="0"/>
              </a:spcAft>
              <a:buNone/>
            </a:pPr>
            <a:endParaRPr sz="5600"/>
          </a:p>
          <a:p>
            <a:pPr marL="0" lvl="0" indent="0" algn="l" rtl="0">
              <a:spcBef>
                <a:spcPts val="1200"/>
              </a:spcBef>
              <a:spcAft>
                <a:spcPts val="0"/>
              </a:spcAft>
              <a:buNone/>
            </a:pPr>
            <a:r>
              <a:rPr lang="en" sz="7200"/>
              <a:t>Year 9 Textiles: Clothing Solutions</a:t>
            </a:r>
            <a:endParaRPr sz="7200"/>
          </a:p>
          <a:p>
            <a:pPr marL="0" lvl="0" indent="0" algn="l" rtl="0">
              <a:spcBef>
                <a:spcPts val="1200"/>
              </a:spcBef>
              <a:spcAft>
                <a:spcPts val="0"/>
              </a:spcAft>
              <a:buNone/>
            </a:pPr>
            <a:r>
              <a:rPr lang="en" sz="5600"/>
              <a:t>In Year 9 textiles, students design, produce and evaluate a product according to an identified need or opportunity. They maintain a design folio with a criteria for success, including sustainability, considerations and use it to investigate, generate and produce a quality design solution.</a:t>
            </a:r>
            <a:endParaRPr sz="5600"/>
          </a:p>
          <a:p>
            <a:pPr marL="0" lvl="0" indent="0" algn="l" rtl="0">
              <a:spcBef>
                <a:spcPts val="1200"/>
              </a:spcBef>
              <a:spcAft>
                <a:spcPts val="0"/>
              </a:spcAft>
              <a:buNone/>
            </a:pPr>
            <a:endParaRPr sz="1900"/>
          </a:p>
          <a:p>
            <a:pPr marL="0" lvl="0" indent="0" algn="l" rtl="0">
              <a:spcBef>
                <a:spcPts val="1200"/>
              </a:spcBef>
              <a:spcAft>
                <a:spcPts val="0"/>
              </a:spcAft>
              <a:buNone/>
            </a:pPr>
            <a:endParaRPr sz="1400"/>
          </a:p>
          <a:p>
            <a:pPr marL="0" lvl="0" indent="0" algn="l" rtl="0">
              <a:spcBef>
                <a:spcPts val="1200"/>
              </a:spcBef>
              <a:spcAft>
                <a:spcPts val="0"/>
              </a:spcAft>
              <a:buClr>
                <a:schemeClr val="dk1"/>
              </a:buClr>
              <a:buSzPct val="78571"/>
              <a:buFont typeface="Arial"/>
              <a:buNone/>
            </a:pPr>
            <a:endParaRPr sz="1400"/>
          </a:p>
          <a:p>
            <a:pPr marL="0" lvl="0" indent="0" algn="l" rtl="0">
              <a:spcBef>
                <a:spcPts val="1200"/>
              </a:spcBef>
              <a:spcAft>
                <a:spcPts val="0"/>
              </a:spcAft>
              <a:buNone/>
            </a:pPr>
            <a:endParaRPr sz="23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68"/>
        <p:cNvGrpSpPr/>
        <p:nvPr/>
      </p:nvGrpSpPr>
      <p:grpSpPr>
        <a:xfrm>
          <a:off x="0" y="0"/>
          <a:ext cx="0" cy="0"/>
          <a:chOff x="0" y="0"/>
          <a:chExt cx="0" cy="0"/>
        </a:xfrm>
      </p:grpSpPr>
      <p:sp>
        <p:nvSpPr>
          <p:cNvPr id="469" name="Google Shape;469;p55"/>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Technology Electives cont.</a:t>
            </a:r>
            <a:endParaRPr/>
          </a:p>
        </p:txBody>
      </p:sp>
      <p:sp>
        <p:nvSpPr>
          <p:cNvPr id="470" name="Google Shape;470;p5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32500" lnSpcReduction="20000"/>
          </a:bodyPr>
          <a:lstStyle/>
          <a:p>
            <a:pPr marL="0" lvl="0" indent="0" algn="l" rtl="0">
              <a:spcBef>
                <a:spcPts val="0"/>
              </a:spcBef>
              <a:spcAft>
                <a:spcPts val="0"/>
              </a:spcAft>
              <a:buNone/>
            </a:pPr>
            <a:r>
              <a:rPr lang="en" sz="7200"/>
              <a:t>Year 9 Digital Media</a:t>
            </a:r>
            <a:endParaRPr sz="7200"/>
          </a:p>
          <a:p>
            <a:pPr marL="0" lvl="0" indent="0" algn="l" rtl="0">
              <a:spcBef>
                <a:spcPts val="1200"/>
              </a:spcBef>
              <a:spcAft>
                <a:spcPts val="0"/>
              </a:spcAft>
              <a:buNone/>
            </a:pPr>
            <a:r>
              <a:rPr lang="en" sz="5600"/>
              <a:t>Students are actively engaged in the process of analysing problems, designing, developing and evaluating digital solutions, and creating and sharing information using computers. Students learn to safely and ethically create digital solutions. These solutions and information are created through the application of computational, design and systems thinking, and technical skills.</a:t>
            </a:r>
            <a:endParaRPr sz="5600"/>
          </a:p>
          <a:p>
            <a:pPr marL="0" lvl="0" indent="0" algn="l" rtl="0">
              <a:spcBef>
                <a:spcPts val="1200"/>
              </a:spcBef>
              <a:spcAft>
                <a:spcPts val="0"/>
              </a:spcAft>
              <a:buNone/>
            </a:pPr>
            <a:r>
              <a:rPr lang="en" sz="7200"/>
              <a:t>Year 9 Computer Aided Design</a:t>
            </a:r>
            <a:endParaRPr sz="7200"/>
          </a:p>
          <a:p>
            <a:pPr marL="0" lvl="0" indent="0" algn="l" rtl="0">
              <a:spcBef>
                <a:spcPts val="1200"/>
              </a:spcBef>
              <a:spcAft>
                <a:spcPts val="0"/>
              </a:spcAft>
              <a:buNone/>
            </a:pPr>
            <a:r>
              <a:rPr lang="en" sz="5600"/>
              <a:t>CAD (Computer Aided Design) is an exciting STEM course that allows students to use their creativity to develop solutions to real world problems, needs and opportunities. CAD allows students to take an idea and turn it into reality faster than using manual production techniques and to a much higher standard. </a:t>
            </a:r>
            <a:endParaRPr sz="23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56"/>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9 Technology Electives cont.</a:t>
            </a:r>
            <a:endParaRPr/>
          </a:p>
        </p:txBody>
      </p:sp>
      <p:sp>
        <p:nvSpPr>
          <p:cNvPr id="476" name="Google Shape;476;p56"/>
          <p:cNvSpPr txBox="1">
            <a:spLocks noGrp="1"/>
          </p:cNvSpPr>
          <p:nvPr>
            <p:ph type="body" idx="1"/>
          </p:nvPr>
        </p:nvSpPr>
        <p:spPr>
          <a:xfrm>
            <a:off x="311700" y="1152475"/>
            <a:ext cx="8520600" cy="38877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7200"/>
              <a:t>Year 9 Wood &amp; Plastics</a:t>
            </a:r>
            <a:endParaRPr sz="7200"/>
          </a:p>
          <a:p>
            <a:pPr marL="0" lvl="0" indent="0" algn="l" rtl="0">
              <a:spcBef>
                <a:spcPts val="1200"/>
              </a:spcBef>
              <a:spcAft>
                <a:spcPts val="0"/>
              </a:spcAft>
              <a:buNone/>
            </a:pPr>
            <a:r>
              <a:rPr lang="en" sz="5600"/>
              <a:t>There are three phases involved in the technology process. These are: Investigating/Designing, Production and Analysing/Evaluating. Using this design process model, students explore various materials. They then design, produce and evaluate a range of products using hand and power tools.</a:t>
            </a:r>
            <a:endParaRPr sz="5600"/>
          </a:p>
          <a:p>
            <a:pPr marL="0" lvl="0" indent="0" algn="l" rtl="0">
              <a:spcBef>
                <a:spcPts val="1200"/>
              </a:spcBef>
              <a:spcAft>
                <a:spcPts val="0"/>
              </a:spcAft>
              <a:buNone/>
            </a:pPr>
            <a:r>
              <a:rPr lang="en" sz="7200"/>
              <a:t>Year 9 Metal Engineering</a:t>
            </a:r>
            <a:endParaRPr sz="7200"/>
          </a:p>
          <a:p>
            <a:pPr marL="0" lvl="0" indent="0" algn="l" rtl="0">
              <a:spcBef>
                <a:spcPts val="1200"/>
              </a:spcBef>
              <a:spcAft>
                <a:spcPts val="0"/>
              </a:spcAft>
              <a:buNone/>
            </a:pPr>
            <a:r>
              <a:rPr lang="en" sz="5600"/>
              <a:t>Students explore the social and environmental implications of using various materials. They start to recognize that the supply of some materials is limited, and examine possibilities for reusing and recycling. They use material tests to determine the appropriateness of materials for particular purposes. Students design and produce a range of products using hand and power tools and also a range of welding processes.</a:t>
            </a:r>
            <a:endParaRPr sz="5600"/>
          </a:p>
          <a:p>
            <a:pPr marL="0" lvl="0" indent="0" algn="l" rtl="0">
              <a:spcBef>
                <a:spcPts val="1200"/>
              </a:spcBef>
              <a:spcAft>
                <a:spcPts val="0"/>
              </a:spcAft>
              <a:buNone/>
            </a:pPr>
            <a:r>
              <a:rPr lang="en" sz="7200"/>
              <a:t>Year 9 Systems Mechatronics</a:t>
            </a:r>
            <a:endParaRPr sz="7200"/>
          </a:p>
          <a:p>
            <a:pPr marL="0" lvl="0" indent="0" algn="l" rtl="0">
              <a:spcBef>
                <a:spcPts val="1200"/>
              </a:spcBef>
              <a:spcAft>
                <a:spcPts val="0"/>
              </a:spcAft>
              <a:buNone/>
            </a:pPr>
            <a:r>
              <a:rPr lang="en" sz="5600"/>
              <a:t>Systems Mechatronics combines both Electronic and Mechanical principles. Students consider the principles, structure, logic and organisation of systems, and research how community and industrial standards affect the design and development of systems. </a:t>
            </a:r>
            <a:endParaRPr sz="56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480"/>
        <p:cNvGrpSpPr/>
        <p:nvPr/>
      </p:nvGrpSpPr>
      <p:grpSpPr>
        <a:xfrm>
          <a:off x="0" y="0"/>
          <a:ext cx="0" cy="0"/>
          <a:chOff x="0" y="0"/>
          <a:chExt cx="0" cy="0"/>
        </a:xfrm>
      </p:grpSpPr>
      <p:sp>
        <p:nvSpPr>
          <p:cNvPr id="481" name="Google Shape;481;p57"/>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Electives</a:t>
            </a:r>
            <a:endParaRPr/>
          </a:p>
        </p:txBody>
      </p:sp>
      <p:sp>
        <p:nvSpPr>
          <p:cNvPr id="482" name="Google Shape;482;p5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32500" lnSpcReduction="10000"/>
          </a:bodyPr>
          <a:lstStyle/>
          <a:p>
            <a:pPr marL="0" lvl="0" indent="0" algn="l" rtl="0">
              <a:spcBef>
                <a:spcPts val="0"/>
              </a:spcBef>
              <a:spcAft>
                <a:spcPts val="0"/>
              </a:spcAft>
              <a:buNone/>
            </a:pPr>
            <a:r>
              <a:rPr lang="en" sz="7200"/>
              <a:t>Year 10 Digital Media</a:t>
            </a:r>
            <a:endParaRPr sz="7200"/>
          </a:p>
          <a:p>
            <a:pPr marL="0" lvl="0" indent="0" algn="l" rtl="0">
              <a:spcBef>
                <a:spcPts val="1200"/>
              </a:spcBef>
              <a:spcAft>
                <a:spcPts val="0"/>
              </a:spcAft>
              <a:buNone/>
            </a:pPr>
            <a:r>
              <a:rPr lang="en" sz="5600">
                <a:solidFill>
                  <a:srgbClr val="666666"/>
                </a:solidFill>
                <a:highlight>
                  <a:srgbClr val="FFFFFF"/>
                </a:highlight>
              </a:rPr>
              <a:t>Students learn advanced coding techniques using python to code chatbots and games like snake. Students look at web safety including HTML issues and limitations and why encryption occurs at banks. Students design solutions to these issues.</a:t>
            </a:r>
            <a:endParaRPr sz="5600">
              <a:solidFill>
                <a:srgbClr val="666666"/>
              </a:solidFill>
            </a:endParaRPr>
          </a:p>
          <a:p>
            <a:pPr marL="0" lvl="0" indent="0" algn="l" rtl="0">
              <a:spcBef>
                <a:spcPts val="1200"/>
              </a:spcBef>
              <a:spcAft>
                <a:spcPts val="0"/>
              </a:spcAft>
              <a:buNone/>
            </a:pPr>
            <a:r>
              <a:rPr lang="en" sz="7200"/>
              <a:t>Year 10 Computer Aided Design</a:t>
            </a:r>
            <a:endParaRPr sz="7200"/>
          </a:p>
          <a:p>
            <a:pPr marL="0" lvl="0" indent="0" algn="l" rtl="0">
              <a:spcBef>
                <a:spcPts val="1200"/>
              </a:spcBef>
              <a:spcAft>
                <a:spcPts val="0"/>
              </a:spcAft>
              <a:buNone/>
            </a:pPr>
            <a:r>
              <a:rPr lang="en" sz="5600"/>
              <a:t>The software used in the CAD elective is industry standard and provides students with a workplace ready skill and the ability to easily move from one software platform to another in the industry, TAFE and University, giving students an edge in further education and training. </a:t>
            </a:r>
            <a:endParaRPr sz="5600"/>
          </a:p>
          <a:p>
            <a:pPr marL="0" lvl="0" indent="0" algn="l" rtl="0">
              <a:spcBef>
                <a:spcPts val="1200"/>
              </a:spcBef>
              <a:spcAft>
                <a:spcPts val="0"/>
              </a:spcAft>
              <a:buNone/>
            </a:pPr>
            <a:endParaRPr/>
          </a:p>
          <a:p>
            <a:pPr marL="0" lvl="0" indent="0" algn="l" rtl="0">
              <a:spcBef>
                <a:spcPts val="1200"/>
              </a:spcBef>
              <a:spcAft>
                <a:spcPts val="1200"/>
              </a:spcAft>
              <a:buNone/>
            </a:pPr>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486"/>
        <p:cNvGrpSpPr/>
        <p:nvPr/>
      </p:nvGrpSpPr>
      <p:grpSpPr>
        <a:xfrm>
          <a:off x="0" y="0"/>
          <a:ext cx="0" cy="0"/>
          <a:chOff x="0" y="0"/>
          <a:chExt cx="0" cy="0"/>
        </a:xfrm>
      </p:grpSpPr>
      <p:sp>
        <p:nvSpPr>
          <p:cNvPr id="487" name="Google Shape;487;p58"/>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Electives cont.</a:t>
            </a:r>
            <a:endParaRPr/>
          </a:p>
        </p:txBody>
      </p:sp>
      <p:sp>
        <p:nvSpPr>
          <p:cNvPr id="488" name="Google Shape;488;p58"/>
          <p:cNvSpPr txBox="1">
            <a:spLocks noGrp="1"/>
          </p:cNvSpPr>
          <p:nvPr>
            <p:ph type="body" idx="1"/>
          </p:nvPr>
        </p:nvSpPr>
        <p:spPr>
          <a:xfrm>
            <a:off x="311700" y="1124275"/>
            <a:ext cx="8520600" cy="3934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t>Year 10 Asian Foods</a:t>
            </a:r>
            <a:endParaRPr/>
          </a:p>
          <a:p>
            <a:pPr marL="0" lvl="0" indent="0" algn="l" rtl="0">
              <a:lnSpc>
                <a:spcPct val="100000"/>
              </a:lnSpc>
              <a:spcBef>
                <a:spcPts val="1200"/>
              </a:spcBef>
              <a:spcAft>
                <a:spcPts val="0"/>
              </a:spcAft>
              <a:buNone/>
            </a:pPr>
            <a:r>
              <a:rPr lang="en" sz="1400"/>
              <a:t>This subject will focus on looking at a number of Asian cultures with particular emphasis on their foods, cultural events and cooking methods. </a:t>
            </a:r>
            <a:endParaRPr sz="1400"/>
          </a:p>
          <a:p>
            <a:pPr marL="0" lvl="0" indent="0" algn="l" rtl="0">
              <a:spcBef>
                <a:spcPts val="1200"/>
              </a:spcBef>
              <a:spcAft>
                <a:spcPts val="0"/>
              </a:spcAft>
              <a:buNone/>
            </a:pPr>
            <a:r>
              <a:rPr lang="en"/>
              <a:t>Year 10 Survival Foods</a:t>
            </a:r>
            <a:endParaRPr/>
          </a:p>
          <a:p>
            <a:pPr marL="0" lvl="0" indent="0" algn="l" rtl="0">
              <a:spcBef>
                <a:spcPts val="1200"/>
              </a:spcBef>
              <a:spcAft>
                <a:spcPts val="0"/>
              </a:spcAft>
              <a:buNone/>
            </a:pPr>
            <a:r>
              <a:rPr lang="en" sz="1400"/>
              <a:t>This subject aims to provide students with the necessary skills to enable them to look after themselves in terms of cooking when they leave home. </a:t>
            </a:r>
            <a:endParaRPr sz="1400"/>
          </a:p>
          <a:p>
            <a:pPr marL="0" lvl="0" indent="0" algn="l" rtl="0">
              <a:spcBef>
                <a:spcPts val="1200"/>
              </a:spcBef>
              <a:spcAft>
                <a:spcPts val="0"/>
              </a:spcAft>
              <a:buNone/>
            </a:pPr>
            <a:r>
              <a:rPr lang="en"/>
              <a:t>Year 10 Food for Fitness</a:t>
            </a:r>
            <a:endParaRPr/>
          </a:p>
          <a:p>
            <a:pPr marL="0" lvl="0" indent="0" algn="l" rtl="0">
              <a:spcBef>
                <a:spcPts val="1200"/>
              </a:spcBef>
              <a:spcAft>
                <a:spcPts val="0"/>
              </a:spcAft>
              <a:buNone/>
            </a:pPr>
            <a:r>
              <a:rPr lang="en" sz="1400"/>
              <a:t>This subject examines up to date nutritional information translated into recipes that are relatively easy to prepare and cover all food types and meals. The focus will be on preparing a wide variety of foods to provide for maximum energy and everyday fitness. </a:t>
            </a:r>
            <a:endParaRPr sz="1400"/>
          </a:p>
          <a:p>
            <a:pPr marL="0" lvl="0" indent="0" algn="l" rtl="0">
              <a:spcBef>
                <a:spcPts val="1200"/>
              </a:spcBef>
              <a:spcAft>
                <a:spcPts val="1200"/>
              </a:spcAft>
              <a:buNone/>
            </a:pPr>
            <a:endParaRPr sz="14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59"/>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cont.</a:t>
            </a:r>
            <a:endParaRPr/>
          </a:p>
        </p:txBody>
      </p:sp>
      <p:sp>
        <p:nvSpPr>
          <p:cNvPr id="494" name="Google Shape;494;p59"/>
          <p:cNvSpPr txBox="1">
            <a:spLocks noGrp="1"/>
          </p:cNvSpPr>
          <p:nvPr>
            <p:ph type="body" idx="1"/>
          </p:nvPr>
        </p:nvSpPr>
        <p:spPr>
          <a:xfrm>
            <a:off x="311700" y="1152475"/>
            <a:ext cx="8520600" cy="39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Year 10 My Kitchen Hamper</a:t>
            </a:r>
            <a:endParaRPr/>
          </a:p>
          <a:p>
            <a:pPr marL="0" lvl="0" indent="0" algn="l" rtl="0">
              <a:spcBef>
                <a:spcPts val="1200"/>
              </a:spcBef>
              <a:spcAft>
                <a:spcPts val="0"/>
              </a:spcAft>
              <a:buNone/>
            </a:pPr>
            <a:r>
              <a:rPr lang="en" sz="1400"/>
              <a:t>This subject is a ‘taster’ to Units 1&amp;2 Food Studies and ‘The Design Process’ is studied in greater detail. Students are asked to research, design and then produce a ‘Hamper’. This must contain various food items that have been produced using various processes and methods learnt throughout the unit. </a:t>
            </a:r>
            <a:endParaRPr sz="1400"/>
          </a:p>
          <a:p>
            <a:pPr marL="0" lvl="0" indent="0" algn="l" rtl="0">
              <a:spcBef>
                <a:spcPts val="1200"/>
              </a:spcBef>
              <a:spcAft>
                <a:spcPts val="0"/>
              </a:spcAft>
              <a:buNone/>
            </a:pPr>
            <a:r>
              <a:rPr lang="en"/>
              <a:t>Year 10 Textiles: Weekend Away</a:t>
            </a:r>
            <a:endParaRPr/>
          </a:p>
          <a:p>
            <a:pPr marL="0" lvl="0" indent="0" algn="l" rtl="0">
              <a:spcBef>
                <a:spcPts val="1200"/>
              </a:spcBef>
              <a:spcAft>
                <a:spcPts val="0"/>
              </a:spcAft>
              <a:buNone/>
            </a:pPr>
            <a:r>
              <a:rPr lang="en" sz="1400"/>
              <a:t>Students design, produce and evaluate a product according to an identified need or opportunity. They maintain a design folio with a criteria for success, including sustainability, considerations and use it to investigate, generate and produce a quality design solution.</a:t>
            </a:r>
            <a:endParaRPr sz="1400"/>
          </a:p>
          <a:p>
            <a:pPr marL="0" lvl="0" indent="0" algn="l" rtl="0">
              <a:spcBef>
                <a:spcPts val="1200"/>
              </a:spcBef>
              <a:spcAft>
                <a:spcPts val="0"/>
              </a:spcAft>
              <a:buNone/>
            </a:pPr>
            <a:r>
              <a:rPr lang="en"/>
              <a:t>Year 10 Textiles: Wearable Art</a:t>
            </a:r>
            <a:endParaRPr/>
          </a:p>
          <a:p>
            <a:pPr marL="0" lvl="0" indent="0" algn="l" rtl="0">
              <a:spcBef>
                <a:spcPts val="1200"/>
              </a:spcBef>
              <a:spcAft>
                <a:spcPts val="0"/>
              </a:spcAft>
              <a:buNone/>
            </a:pPr>
            <a:r>
              <a:rPr lang="en" sz="1400"/>
              <a:t>Students design and produce a garment based on a theme. Students continue to develop their design skills, their understanding of the design elements and explore known and new materials and how they can be manipulated. </a:t>
            </a:r>
            <a:endParaRPr sz="1400"/>
          </a:p>
          <a:p>
            <a:pPr marL="0" lvl="0" indent="0" algn="l" rtl="0">
              <a:spcBef>
                <a:spcPts val="1200"/>
              </a:spcBef>
              <a:spcAft>
                <a:spcPts val="0"/>
              </a:spcAft>
              <a:buNone/>
            </a:pPr>
            <a:endParaRPr sz="1400"/>
          </a:p>
          <a:p>
            <a:pPr marL="0" lvl="0" indent="0" algn="l" rtl="0">
              <a:spcBef>
                <a:spcPts val="1200"/>
              </a:spcBef>
              <a:spcAft>
                <a:spcPts val="0"/>
              </a:spcAft>
              <a:buClr>
                <a:schemeClr val="dk1"/>
              </a:buClr>
              <a:buSzPts val="1100"/>
              <a:buFont typeface="Arial"/>
              <a:buNone/>
            </a:pPr>
            <a:endParaRPr sz="1400"/>
          </a:p>
          <a:p>
            <a:pPr marL="0" lvl="0" indent="0" algn="l" rtl="0">
              <a:spcBef>
                <a:spcPts val="1200"/>
              </a:spcBef>
              <a:spcAft>
                <a:spcPts val="0"/>
              </a:spcAft>
              <a:buNone/>
            </a:pPr>
            <a:endParaRPr sz="1400"/>
          </a:p>
          <a:p>
            <a:pPr marL="0" lvl="0" indent="0" algn="l" rtl="0">
              <a:spcBef>
                <a:spcPts val="1200"/>
              </a:spcBef>
              <a:spcAft>
                <a:spcPts val="1200"/>
              </a:spcAft>
              <a:buNone/>
            </a:pPr>
            <a:endParaRPr sz="14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98"/>
        <p:cNvGrpSpPr/>
        <p:nvPr/>
      </p:nvGrpSpPr>
      <p:grpSpPr>
        <a:xfrm>
          <a:off x="0" y="0"/>
          <a:ext cx="0" cy="0"/>
          <a:chOff x="0" y="0"/>
          <a:chExt cx="0" cy="0"/>
        </a:xfrm>
      </p:grpSpPr>
      <p:sp>
        <p:nvSpPr>
          <p:cNvPr id="499" name="Google Shape;499;p60"/>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cont.</a:t>
            </a:r>
            <a:endParaRPr/>
          </a:p>
        </p:txBody>
      </p:sp>
      <p:sp>
        <p:nvSpPr>
          <p:cNvPr id="500" name="Google Shape;500;p60"/>
          <p:cNvSpPr txBox="1">
            <a:spLocks noGrp="1"/>
          </p:cNvSpPr>
          <p:nvPr>
            <p:ph type="body" idx="1"/>
          </p:nvPr>
        </p:nvSpPr>
        <p:spPr>
          <a:xfrm>
            <a:off x="311700" y="1071950"/>
            <a:ext cx="8520600" cy="40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Year 10 Furniture Making</a:t>
            </a:r>
            <a:endParaRPr/>
          </a:p>
          <a:p>
            <a:pPr marL="0" lvl="0" indent="0" algn="l" rtl="0">
              <a:spcBef>
                <a:spcPts val="1200"/>
              </a:spcBef>
              <a:spcAft>
                <a:spcPts val="0"/>
              </a:spcAft>
              <a:buNone/>
            </a:pPr>
            <a:r>
              <a:rPr lang="en" sz="1400"/>
              <a:t>Students explore the social and environmental implications of using wooden materials. They start to recognize that the supply of some materials is limited, and examine possibilities for reusing and recycling materials. Students also use a range of woodworking tools and processes in building their project.</a:t>
            </a:r>
            <a:endParaRPr sz="1400"/>
          </a:p>
          <a:p>
            <a:pPr marL="0" lvl="0" indent="0" algn="l" rtl="0">
              <a:spcBef>
                <a:spcPts val="1200"/>
              </a:spcBef>
              <a:spcAft>
                <a:spcPts val="0"/>
              </a:spcAft>
              <a:buNone/>
            </a:pPr>
            <a:r>
              <a:rPr lang="en"/>
              <a:t>Year 10 Metal, Wood &amp; Plastics</a:t>
            </a:r>
            <a:endParaRPr/>
          </a:p>
          <a:p>
            <a:pPr marL="0" lvl="0" indent="0" algn="l" rtl="0">
              <a:spcBef>
                <a:spcPts val="1200"/>
              </a:spcBef>
              <a:spcAft>
                <a:spcPts val="0"/>
              </a:spcAft>
              <a:buNone/>
            </a:pPr>
            <a:r>
              <a:rPr lang="en" sz="1400"/>
              <a:t>Students build a small and complex piece of furniture were they will be encouraged to incorporate other materials such as plastic and metal. They are required to design this project using various drawing techniques including CAD 3D. </a:t>
            </a:r>
            <a:endParaRPr sz="1400"/>
          </a:p>
          <a:p>
            <a:pPr marL="0" lvl="0" indent="0" algn="l" rtl="0">
              <a:spcBef>
                <a:spcPts val="1200"/>
              </a:spcBef>
              <a:spcAft>
                <a:spcPts val="0"/>
              </a:spcAft>
              <a:buNone/>
            </a:pPr>
            <a:r>
              <a:rPr lang="en"/>
              <a:t>Year 10 Metal Engineering</a:t>
            </a:r>
            <a:endParaRPr/>
          </a:p>
          <a:p>
            <a:pPr marL="0" lvl="0" indent="0" algn="l" rtl="0">
              <a:spcBef>
                <a:spcPts val="1200"/>
              </a:spcBef>
              <a:spcAft>
                <a:spcPts val="0"/>
              </a:spcAft>
              <a:buNone/>
            </a:pPr>
            <a:r>
              <a:rPr lang="en" sz="1400"/>
              <a:t>This elective aims to develop the students understanding of the interrelationships between technology, the individual, society and the environment, and to develop their ability to think creatively to devise solutions to practical problems. (This elective is a pathway to VCE/VET Engineering).</a:t>
            </a:r>
            <a:endParaRPr sz="1400"/>
          </a:p>
          <a:p>
            <a:pPr marL="0" lvl="0" indent="0" algn="l" rtl="0">
              <a:spcBef>
                <a:spcPts val="1200"/>
              </a:spcBef>
              <a:spcAft>
                <a:spcPts val="0"/>
              </a:spcAft>
              <a:buNone/>
            </a:pPr>
            <a:endParaRPr sz="1400"/>
          </a:p>
          <a:p>
            <a:pPr marL="0" lvl="0" indent="0" algn="l" rtl="0">
              <a:spcBef>
                <a:spcPts val="1200"/>
              </a:spcBef>
              <a:spcAft>
                <a:spcPts val="0"/>
              </a:spcAft>
              <a:buNone/>
            </a:pPr>
            <a:endParaRPr sz="1400"/>
          </a:p>
          <a:p>
            <a:pPr marL="0" lvl="0" indent="0" algn="l" rtl="0">
              <a:spcBef>
                <a:spcPts val="1200"/>
              </a:spcBef>
              <a:spcAft>
                <a:spcPts val="1200"/>
              </a:spcAft>
              <a:buNone/>
            </a:pPr>
            <a:endParaRPr sz="14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504"/>
        <p:cNvGrpSpPr/>
        <p:nvPr/>
      </p:nvGrpSpPr>
      <p:grpSpPr>
        <a:xfrm>
          <a:off x="0" y="0"/>
          <a:ext cx="0" cy="0"/>
          <a:chOff x="0" y="0"/>
          <a:chExt cx="0" cy="0"/>
        </a:xfrm>
      </p:grpSpPr>
      <p:sp>
        <p:nvSpPr>
          <p:cNvPr id="505" name="Google Shape;505;p61"/>
          <p:cNvSpPr txBox="1">
            <a:spLocks noGrp="1"/>
          </p:cNvSpPr>
          <p:nvPr>
            <p:ph type="title"/>
          </p:nvPr>
        </p:nvSpPr>
        <p:spPr>
          <a:xfrm>
            <a:off x="311700" y="445025"/>
            <a:ext cx="8520600" cy="572700"/>
          </a:xfrm>
          <a:prstGeom prst="rect">
            <a:avLst/>
          </a:prstGeom>
          <a:gradFill>
            <a:gsLst>
              <a:gs pos="0">
                <a:srgbClr val="FDECDB"/>
              </a:gs>
              <a:gs pos="100000">
                <a:srgbClr val="F0A96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Year 10 Technology cont.</a:t>
            </a:r>
            <a:endParaRPr/>
          </a:p>
        </p:txBody>
      </p:sp>
      <p:sp>
        <p:nvSpPr>
          <p:cNvPr id="506" name="Google Shape;506;p61"/>
          <p:cNvSpPr txBox="1">
            <a:spLocks noGrp="1"/>
          </p:cNvSpPr>
          <p:nvPr>
            <p:ph type="body" idx="1"/>
          </p:nvPr>
        </p:nvSpPr>
        <p:spPr>
          <a:xfrm>
            <a:off x="311700" y="1071950"/>
            <a:ext cx="8520600" cy="40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Year 10 Systems Mechatronics Advanced</a:t>
            </a:r>
            <a:endParaRPr/>
          </a:p>
          <a:p>
            <a:pPr marL="0" lvl="0" indent="0" algn="l" rtl="0">
              <a:spcBef>
                <a:spcPts val="1200"/>
              </a:spcBef>
              <a:spcAft>
                <a:spcPts val="0"/>
              </a:spcAft>
              <a:buNone/>
            </a:pPr>
            <a:r>
              <a:rPr lang="en" sz="1400"/>
              <a:t>Mechatronic systems combine both mechanical and electronic principles. Students consider the principles, structure, logic and organisation of systems, and research how community and industrial standards affect the design and development of systems.</a:t>
            </a:r>
            <a:endParaRPr sz="1400"/>
          </a:p>
          <a:p>
            <a:pPr marL="0" lvl="0" indent="0" algn="l" rtl="0">
              <a:spcBef>
                <a:spcPts val="1200"/>
              </a:spcBef>
              <a:spcAft>
                <a:spcPts val="0"/>
              </a:spcAft>
              <a:buNone/>
            </a:pPr>
            <a:endParaRPr sz="1400"/>
          </a:p>
          <a:p>
            <a:pPr marL="0" lvl="0" indent="0" algn="l" rtl="0">
              <a:spcBef>
                <a:spcPts val="1200"/>
              </a:spcBef>
              <a:spcAft>
                <a:spcPts val="0"/>
              </a:spcAft>
              <a:buNone/>
            </a:pPr>
            <a:endParaRPr sz="1400"/>
          </a:p>
          <a:p>
            <a:pPr marL="0" lvl="0" indent="0" algn="l" rtl="0">
              <a:spcBef>
                <a:spcPts val="1200"/>
              </a:spcBef>
              <a:spcAft>
                <a:spcPts val="1200"/>
              </a:spcAft>
              <a:buNone/>
            </a:pP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title"/>
          </p:nvPr>
        </p:nvSpPr>
        <p:spPr>
          <a:xfrm>
            <a:off x="223275" y="106075"/>
            <a:ext cx="8520600" cy="572700"/>
          </a:xfrm>
          <a:prstGeom prst="rect">
            <a:avLst/>
          </a:prstGeom>
          <a:gradFill>
            <a:gsLst>
              <a:gs pos="0">
                <a:srgbClr val="DDDDDD"/>
              </a:gs>
              <a:gs pos="100000">
                <a:srgbClr val="919191"/>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2023 VCE Options and Pathways </a:t>
            </a:r>
            <a:endParaRPr/>
          </a:p>
        </p:txBody>
      </p:sp>
      <p:pic>
        <p:nvPicPr>
          <p:cNvPr id="83" name="Google Shape;83;p17"/>
          <p:cNvPicPr preferRelativeResize="0"/>
          <p:nvPr/>
        </p:nvPicPr>
        <p:blipFill>
          <a:blip r:embed="rId3">
            <a:alphaModFix/>
          </a:blip>
          <a:stretch>
            <a:fillRect/>
          </a:stretch>
        </p:blipFill>
        <p:spPr>
          <a:xfrm>
            <a:off x="290300" y="592950"/>
            <a:ext cx="8346076" cy="4368675"/>
          </a:xfrm>
          <a:prstGeom prst="rect">
            <a:avLst/>
          </a:prstGeom>
          <a:noFill/>
          <a:ln>
            <a:noFill/>
          </a:ln>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Google Shape;511;p62"/>
          <p:cNvSpPr txBox="1">
            <a:spLocks noGrp="1"/>
          </p:cNvSpPr>
          <p:nvPr>
            <p:ph type="title"/>
          </p:nvPr>
        </p:nvSpPr>
        <p:spPr>
          <a:xfrm>
            <a:off x="311700" y="445025"/>
            <a:ext cx="8520600" cy="572700"/>
          </a:xfrm>
          <a:prstGeom prst="rect">
            <a:avLst/>
          </a:prstGeom>
          <a:gradFill>
            <a:gsLst>
              <a:gs pos="0">
                <a:srgbClr val="DBD4EB"/>
              </a:gs>
              <a:gs pos="100000">
                <a:srgbClr val="9180BB"/>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Wellbeing</a:t>
            </a:r>
            <a:endParaRPr/>
          </a:p>
        </p:txBody>
      </p:sp>
      <p:sp>
        <p:nvSpPr>
          <p:cNvPr id="512" name="Google Shape;512;p62"/>
          <p:cNvSpPr txBox="1">
            <a:spLocks noGrp="1"/>
          </p:cNvSpPr>
          <p:nvPr>
            <p:ph type="body" idx="1"/>
          </p:nvPr>
        </p:nvSpPr>
        <p:spPr>
          <a:xfrm>
            <a:off x="311700" y="1071950"/>
            <a:ext cx="8520600" cy="40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500"/>
              <a:t>The Oak program is designed to specifically target the wellbeing needs of students at each Year level. A variety of concepts are explored, as at Marian college, we view the wellbeing of students being interconnected with their academic achievement. In addition to this, the OAK program enables students to develop an understanding of the importance of respectful relationships, a positive approach to education and finding the right balance in their lives.</a:t>
            </a:r>
            <a:endParaRPr sz="1500"/>
          </a:p>
          <a:p>
            <a:pPr marL="0" lvl="0" indent="0" algn="l" rtl="0">
              <a:spcBef>
                <a:spcPts val="1200"/>
              </a:spcBef>
              <a:spcAft>
                <a:spcPts val="0"/>
              </a:spcAft>
              <a:buClr>
                <a:schemeClr val="dk1"/>
              </a:buClr>
              <a:buSzPts val="1100"/>
              <a:buFont typeface="Arial"/>
              <a:buNone/>
            </a:pPr>
            <a:r>
              <a:rPr lang="en" sz="1500"/>
              <a:t>At Marian College, our wellbeing vision statement states the following: We value and respect the dignity of our students. We believe that positive student wellbeing is central to student learning. We believe that positive relationships between students and their teachers is of the utmost importance. We commit to restorative practices wherein the voices of students and teachers are both heard and conflict is resolved calmly and fairly. We acknowledge the immense value of building strong connections with parents and families and believe this in turn aides in our students’ growth. We believe that the education we offer at Marian College shapes well-rounded, empathetic and inspired citizens </a:t>
            </a:r>
            <a:endParaRPr sz="1500"/>
          </a:p>
          <a:p>
            <a:pPr marL="0" lvl="0" indent="0" algn="l" rtl="0">
              <a:spcBef>
                <a:spcPts val="0"/>
              </a:spcBef>
              <a:spcAft>
                <a:spcPts val="0"/>
              </a:spcAft>
              <a:buClr>
                <a:schemeClr val="dk1"/>
              </a:buClr>
              <a:buSzPts val="1100"/>
              <a:buFont typeface="Arial"/>
              <a:buNone/>
            </a:pPr>
            <a:r>
              <a:rPr lang="en" sz="1500"/>
              <a:t>				</a:t>
            </a:r>
            <a:endParaRPr sz="1500"/>
          </a:p>
          <a:p>
            <a:pPr marL="0" lvl="0" indent="0" algn="l" rtl="0">
              <a:spcBef>
                <a:spcPts val="0"/>
              </a:spcBef>
              <a:spcAft>
                <a:spcPts val="0"/>
              </a:spcAft>
              <a:buClr>
                <a:schemeClr val="dk1"/>
              </a:buClr>
              <a:buSzPts val="1100"/>
              <a:buFont typeface="Arial"/>
              <a:buNone/>
            </a:pPr>
            <a:r>
              <a:rPr lang="en" sz="1500"/>
              <a:t>			</a:t>
            </a:r>
            <a:endParaRPr sz="1500"/>
          </a:p>
          <a:p>
            <a:pPr marL="0" lvl="0" indent="0" algn="l" rtl="0">
              <a:spcBef>
                <a:spcPts val="1200"/>
              </a:spcBef>
              <a:spcAft>
                <a:spcPts val="0"/>
              </a:spcAft>
              <a:buClr>
                <a:schemeClr val="dk1"/>
              </a:buClr>
              <a:buSzPts val="1100"/>
              <a:buFont typeface="Arial"/>
              <a:buNone/>
            </a:pPr>
            <a:r>
              <a:rPr lang="en" sz="1500"/>
              <a:t>		</a:t>
            </a:r>
            <a:endParaRPr sz="1500"/>
          </a:p>
          <a:p>
            <a:pPr marL="0" lvl="0" indent="0" algn="l" rtl="0">
              <a:spcBef>
                <a:spcPts val="1200"/>
              </a:spcBef>
              <a:spcAft>
                <a:spcPts val="0"/>
              </a:spcAft>
              <a:buNone/>
            </a:pPr>
            <a:endParaRPr sz="1500"/>
          </a:p>
          <a:p>
            <a:pPr marL="0" lvl="0" indent="0" algn="l" rtl="0">
              <a:spcBef>
                <a:spcPts val="1200"/>
              </a:spcBef>
              <a:spcAft>
                <a:spcPts val="0"/>
              </a:spcAft>
              <a:buNone/>
            </a:pPr>
            <a:endParaRPr sz="1100"/>
          </a:p>
          <a:p>
            <a:pPr marL="0" lvl="0" indent="0" algn="l" rtl="0">
              <a:spcBef>
                <a:spcPts val="1200"/>
              </a:spcBef>
              <a:spcAft>
                <a:spcPts val="0"/>
              </a:spcAft>
              <a:buNone/>
            </a:pPr>
            <a:endParaRPr sz="1100"/>
          </a:p>
          <a:p>
            <a:pPr marL="0" lvl="0" indent="0" algn="l" rtl="0">
              <a:spcBef>
                <a:spcPts val="1200"/>
              </a:spcBef>
              <a:spcAft>
                <a:spcPts val="1200"/>
              </a:spcAft>
              <a:buNone/>
            </a:pPr>
            <a:endParaRPr sz="11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516"/>
        <p:cNvGrpSpPr/>
        <p:nvPr/>
      </p:nvGrpSpPr>
      <p:grpSpPr>
        <a:xfrm>
          <a:off x="0" y="0"/>
          <a:ext cx="0" cy="0"/>
          <a:chOff x="0" y="0"/>
          <a:chExt cx="0" cy="0"/>
        </a:xfrm>
      </p:grpSpPr>
      <p:sp>
        <p:nvSpPr>
          <p:cNvPr id="517" name="Google Shape;517;p6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Subject Selection via Web Preferences</a:t>
            </a:r>
            <a:endParaRPr/>
          </a:p>
        </p:txBody>
      </p:sp>
      <p:sp>
        <p:nvSpPr>
          <p:cNvPr id="518" name="Google Shape;518;p6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All students in Years 8-11 will receive an email that explains how they log into web preferences to complete their subject selections.</a:t>
            </a:r>
            <a:endParaRPr/>
          </a:p>
          <a:p>
            <a:pPr marL="0" lvl="0" indent="0" algn="l" rtl="0">
              <a:spcBef>
                <a:spcPts val="1200"/>
              </a:spcBef>
              <a:spcAft>
                <a:spcPts val="0"/>
              </a:spcAft>
              <a:buNone/>
            </a:pPr>
            <a:r>
              <a:rPr lang="en"/>
              <a:t>They will have five opportunities to make their choices.</a:t>
            </a:r>
            <a:endParaRPr/>
          </a:p>
          <a:p>
            <a:pPr marL="0" lvl="0" indent="0" algn="l" rtl="0">
              <a:spcBef>
                <a:spcPts val="1200"/>
              </a:spcBef>
              <a:spcAft>
                <a:spcPts val="0"/>
              </a:spcAft>
              <a:buNone/>
            </a:pPr>
            <a:endParaRPr/>
          </a:p>
          <a:p>
            <a:pPr marL="0" lvl="0" indent="0" algn="l" rtl="0">
              <a:spcBef>
                <a:spcPts val="1200"/>
              </a:spcBef>
              <a:spcAft>
                <a:spcPts val="1200"/>
              </a:spcAft>
              <a:buNone/>
            </a:pPr>
            <a:r>
              <a:rPr lang="en"/>
              <a:t>Web Preferences will close on Friday Aug 12.</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8"/>
          <p:cNvSpPr txBox="1">
            <a:spLocks noGrp="1"/>
          </p:cNvSpPr>
          <p:nvPr>
            <p:ph type="title"/>
          </p:nvPr>
        </p:nvSpPr>
        <p:spPr>
          <a:xfrm>
            <a:off x="311700" y="445025"/>
            <a:ext cx="8520600" cy="894300"/>
          </a:xfrm>
          <a:prstGeom prst="rect">
            <a:avLst/>
          </a:prstGeom>
          <a:gradFill>
            <a:gsLst>
              <a:gs pos="0">
                <a:srgbClr val="DBD4EB"/>
              </a:gs>
              <a:gs pos="100000">
                <a:srgbClr val="9180BB"/>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VCE &amp; the Victorian Pathways Certificate (previously VCAL)</a:t>
            </a:r>
            <a:endParaRPr/>
          </a:p>
        </p:txBody>
      </p:sp>
      <p:sp>
        <p:nvSpPr>
          <p:cNvPr id="89" name="Google Shape;89;p18"/>
          <p:cNvSpPr txBox="1">
            <a:spLocks noGrp="1"/>
          </p:cNvSpPr>
          <p:nvPr>
            <p:ph type="body" idx="1"/>
          </p:nvPr>
        </p:nvSpPr>
        <p:spPr>
          <a:xfrm>
            <a:off x="147375" y="1414825"/>
            <a:ext cx="8872200" cy="3802500"/>
          </a:xfrm>
          <a:prstGeom prst="rect">
            <a:avLst/>
          </a:prstGeom>
        </p:spPr>
        <p:txBody>
          <a:bodyPr spcFirstLastPara="1" wrap="square" lIns="91425" tIns="91425" rIns="91425" bIns="91425" anchor="t" anchorCtr="0">
            <a:noAutofit/>
          </a:bodyPr>
          <a:lstStyle/>
          <a:p>
            <a:pPr marL="0" lvl="0" indent="0" algn="l" rtl="0">
              <a:lnSpc>
                <a:spcPct val="95000"/>
              </a:lnSpc>
              <a:spcBef>
                <a:spcPts val="1200"/>
              </a:spcBef>
              <a:spcAft>
                <a:spcPts val="0"/>
              </a:spcAft>
              <a:buClr>
                <a:schemeClr val="dk1"/>
              </a:buClr>
              <a:buSzPts val="605"/>
              <a:buFont typeface="Arial"/>
              <a:buNone/>
            </a:pPr>
            <a:r>
              <a:rPr lang="en">
                <a:solidFill>
                  <a:srgbClr val="011A3C"/>
                </a:solidFill>
              </a:rPr>
              <a:t>The Victorian Certificate of Education (VCE) is Victoria’s senior secondary qualification. It opens pathways to university, higher-level TAFE or VET certificate courses, apprenticeships, traineeships and the workforce.</a:t>
            </a:r>
            <a:endParaRPr>
              <a:solidFill>
                <a:srgbClr val="011A3C"/>
              </a:solidFill>
            </a:endParaRPr>
          </a:p>
          <a:p>
            <a:pPr marL="0" lvl="0" indent="0" algn="l" rtl="0">
              <a:lnSpc>
                <a:spcPct val="95000"/>
              </a:lnSpc>
              <a:spcBef>
                <a:spcPts val="1200"/>
              </a:spcBef>
              <a:spcAft>
                <a:spcPts val="0"/>
              </a:spcAft>
              <a:buSzPts val="605"/>
              <a:buNone/>
            </a:pPr>
            <a:endParaRPr>
              <a:solidFill>
                <a:srgbClr val="011A3C"/>
              </a:solidFill>
            </a:endParaRPr>
          </a:p>
          <a:p>
            <a:pPr marL="0" lvl="0" indent="0" algn="l" rtl="0">
              <a:lnSpc>
                <a:spcPct val="95000"/>
              </a:lnSpc>
              <a:spcBef>
                <a:spcPts val="1200"/>
              </a:spcBef>
              <a:spcAft>
                <a:spcPts val="0"/>
              </a:spcAft>
              <a:buSzPts val="605"/>
              <a:buNone/>
            </a:pPr>
            <a:r>
              <a:rPr lang="en">
                <a:solidFill>
                  <a:srgbClr val="011A3C"/>
                </a:solidFill>
              </a:rPr>
              <a:t>The VCE is expanding to include the Vocational Major, a 2-year vocational and applied learning program. It will replace Senior and Intermediate VCAL from 2023.</a:t>
            </a:r>
            <a:endParaRPr>
              <a:solidFill>
                <a:srgbClr val="011A3C"/>
              </a:solidFill>
            </a:endParaRPr>
          </a:p>
          <a:p>
            <a:pPr marL="0" lvl="0" indent="0" algn="l" rtl="0">
              <a:lnSpc>
                <a:spcPct val="95000"/>
              </a:lnSpc>
              <a:spcBef>
                <a:spcPts val="1200"/>
              </a:spcBef>
              <a:spcAft>
                <a:spcPts val="0"/>
              </a:spcAft>
              <a:buSzPts val="605"/>
              <a:buNone/>
            </a:pPr>
            <a:endParaRPr>
              <a:solidFill>
                <a:srgbClr val="011A3C"/>
              </a:solidFill>
            </a:endParaRPr>
          </a:p>
          <a:p>
            <a:pPr marL="0" lvl="0" indent="0" algn="l" rtl="0">
              <a:lnSpc>
                <a:spcPct val="95000"/>
              </a:lnSpc>
              <a:spcBef>
                <a:spcPts val="1200"/>
              </a:spcBef>
              <a:spcAft>
                <a:spcPts val="0"/>
              </a:spcAft>
              <a:buSzPts val="605"/>
              <a:buNone/>
            </a:pPr>
            <a:r>
              <a:rPr lang="en">
                <a:solidFill>
                  <a:srgbClr val="011A3C"/>
                </a:solidFill>
              </a:rPr>
              <a:t>Year 12 VCAL will remain the same in 2023 with current VCAL students attaining their senior VCAL Certificate and relevant VET certificate.</a:t>
            </a:r>
            <a:endParaRPr>
              <a:solidFill>
                <a:srgbClr val="011A3C"/>
              </a:solidFill>
            </a:endParaRPr>
          </a:p>
          <a:p>
            <a:pPr marL="0" lvl="0" indent="0" algn="l" rtl="0">
              <a:lnSpc>
                <a:spcPct val="95000"/>
              </a:lnSpc>
              <a:spcBef>
                <a:spcPts val="1200"/>
              </a:spcBef>
              <a:spcAft>
                <a:spcPts val="0"/>
              </a:spcAft>
              <a:buSzPts val="605"/>
              <a:buNone/>
            </a:pPr>
            <a:endParaRPr sz="760">
              <a:solidFill>
                <a:srgbClr val="011A3C"/>
              </a:solidFill>
            </a:endParaRPr>
          </a:p>
          <a:p>
            <a:pPr marL="0" lvl="0" indent="0" algn="l" rtl="0">
              <a:lnSpc>
                <a:spcPct val="95000"/>
              </a:lnSpc>
              <a:spcBef>
                <a:spcPts val="1200"/>
              </a:spcBef>
              <a:spcAft>
                <a:spcPts val="1200"/>
              </a:spcAft>
              <a:buClr>
                <a:schemeClr val="dk1"/>
              </a:buClr>
              <a:buSzPts val="605"/>
              <a:buFont typeface="Arial"/>
              <a:buNone/>
            </a:pPr>
            <a:endParaRPr sz="760">
              <a:solidFill>
                <a:srgbClr val="011A3C"/>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p:nvPr>
        </p:nvSpPr>
        <p:spPr>
          <a:xfrm>
            <a:off x="311700" y="445025"/>
            <a:ext cx="8520600" cy="572700"/>
          </a:xfrm>
          <a:prstGeom prst="rect">
            <a:avLst/>
          </a:prstGeom>
          <a:gradFill>
            <a:gsLst>
              <a:gs pos="0">
                <a:srgbClr val="FFFFFF"/>
              </a:gs>
              <a:gs pos="100000">
                <a:srgbClr val="B3B3B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VCE Vocational Major (replacing VCAL for Year 11)</a:t>
            </a:r>
            <a:endParaRPr/>
          </a:p>
        </p:txBody>
      </p:sp>
      <p:sp>
        <p:nvSpPr>
          <p:cNvPr id="95" name="Google Shape;95;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0" lvl="0" indent="0" algn="l" rtl="0">
              <a:lnSpc>
                <a:spcPct val="160000"/>
              </a:lnSpc>
              <a:spcBef>
                <a:spcPts val="0"/>
              </a:spcBef>
              <a:spcAft>
                <a:spcPts val="0"/>
              </a:spcAft>
              <a:buClr>
                <a:schemeClr val="dk1"/>
              </a:buClr>
              <a:buSzPct val="43137"/>
              <a:buFont typeface="Arial"/>
              <a:buNone/>
            </a:pPr>
            <a:r>
              <a:rPr lang="en" sz="2550">
                <a:solidFill>
                  <a:schemeClr val="accent2"/>
                </a:solidFill>
                <a:highlight>
                  <a:srgbClr val="FFFFFF"/>
                </a:highlight>
              </a:rPr>
              <a:t>To be eligible to receive the VCE VM, students must satisfactorily complete a </a:t>
            </a:r>
            <a:r>
              <a:rPr lang="en" sz="2550" u="sng">
                <a:solidFill>
                  <a:schemeClr val="accent2"/>
                </a:solidFill>
                <a:highlight>
                  <a:srgbClr val="FFFFFF"/>
                </a:highlight>
              </a:rPr>
              <a:t>minimum</a:t>
            </a:r>
            <a:r>
              <a:rPr lang="en" sz="2550">
                <a:solidFill>
                  <a:schemeClr val="accent2"/>
                </a:solidFill>
                <a:highlight>
                  <a:srgbClr val="FFFFFF"/>
                </a:highlight>
              </a:rPr>
              <a:t> of 16 units over two years including:</a:t>
            </a:r>
            <a:endParaRPr sz="2550">
              <a:solidFill>
                <a:schemeClr val="accent2"/>
              </a:solidFill>
              <a:highlight>
                <a:srgbClr val="FFFFFF"/>
              </a:highlight>
            </a:endParaRPr>
          </a:p>
          <a:p>
            <a:pPr marL="457200" lvl="0" indent="-341947" algn="l" rtl="0">
              <a:spcBef>
                <a:spcPts val="800"/>
              </a:spcBef>
              <a:spcAft>
                <a:spcPts val="0"/>
              </a:spcAft>
              <a:buClr>
                <a:schemeClr val="accent2"/>
              </a:buClr>
              <a:buSzPct val="100000"/>
              <a:buChar char="●"/>
            </a:pPr>
            <a:r>
              <a:rPr lang="en" sz="2550">
                <a:solidFill>
                  <a:schemeClr val="accent2"/>
                </a:solidFill>
                <a:highlight>
                  <a:srgbClr val="FFFFFF"/>
                </a:highlight>
              </a:rPr>
              <a:t>3 VCE VM Literacy or VCE English units (including a Unit 3–4 sequence)</a:t>
            </a:r>
            <a:endParaRPr sz="2550">
              <a:solidFill>
                <a:schemeClr val="accent2"/>
              </a:solidFill>
              <a:highlight>
                <a:srgbClr val="FFFFFF"/>
              </a:highlight>
            </a:endParaRPr>
          </a:p>
          <a:p>
            <a:pPr marL="457200" lvl="0" indent="-341947" algn="l" rtl="0">
              <a:spcBef>
                <a:spcPts val="0"/>
              </a:spcBef>
              <a:spcAft>
                <a:spcPts val="0"/>
              </a:spcAft>
              <a:buClr>
                <a:schemeClr val="accent2"/>
              </a:buClr>
              <a:buSzPct val="100000"/>
              <a:buChar char="●"/>
            </a:pPr>
            <a:r>
              <a:rPr lang="en" sz="2550">
                <a:solidFill>
                  <a:schemeClr val="accent2"/>
                </a:solidFill>
                <a:highlight>
                  <a:srgbClr val="FFFFFF"/>
                </a:highlight>
              </a:rPr>
              <a:t>2 VCE VM Numeracy or VCE Mathematics units</a:t>
            </a:r>
            <a:endParaRPr sz="2550">
              <a:solidFill>
                <a:schemeClr val="accent2"/>
              </a:solidFill>
              <a:highlight>
                <a:srgbClr val="FFFFFF"/>
              </a:highlight>
            </a:endParaRPr>
          </a:p>
          <a:p>
            <a:pPr marL="457200" lvl="0" indent="-341947" algn="l" rtl="0">
              <a:spcBef>
                <a:spcPts val="0"/>
              </a:spcBef>
              <a:spcAft>
                <a:spcPts val="0"/>
              </a:spcAft>
              <a:buClr>
                <a:schemeClr val="accent2"/>
              </a:buClr>
              <a:buSzPct val="100000"/>
              <a:buChar char="●"/>
            </a:pPr>
            <a:r>
              <a:rPr lang="en" sz="2550">
                <a:solidFill>
                  <a:schemeClr val="accent2"/>
                </a:solidFill>
                <a:highlight>
                  <a:srgbClr val="FFFFFF"/>
                </a:highlight>
              </a:rPr>
              <a:t>2 VCE VM Work Related Skills units</a:t>
            </a:r>
            <a:endParaRPr sz="2550">
              <a:solidFill>
                <a:schemeClr val="accent2"/>
              </a:solidFill>
              <a:highlight>
                <a:srgbClr val="FFFFFF"/>
              </a:highlight>
            </a:endParaRPr>
          </a:p>
          <a:p>
            <a:pPr marL="457200" lvl="0" indent="-341947" algn="l" rtl="0">
              <a:spcBef>
                <a:spcPts val="0"/>
              </a:spcBef>
              <a:spcAft>
                <a:spcPts val="0"/>
              </a:spcAft>
              <a:buClr>
                <a:schemeClr val="accent2"/>
              </a:buClr>
              <a:buSzPct val="100000"/>
              <a:buChar char="●"/>
            </a:pPr>
            <a:r>
              <a:rPr lang="en" sz="2550">
                <a:solidFill>
                  <a:schemeClr val="accent2"/>
                </a:solidFill>
                <a:highlight>
                  <a:srgbClr val="FFFFFF"/>
                </a:highlight>
              </a:rPr>
              <a:t>2 VCE VM Personal Development Skills units, and</a:t>
            </a:r>
            <a:endParaRPr sz="2550">
              <a:solidFill>
                <a:schemeClr val="accent2"/>
              </a:solidFill>
              <a:highlight>
                <a:srgbClr val="FFFFFF"/>
              </a:highlight>
            </a:endParaRPr>
          </a:p>
          <a:p>
            <a:pPr marL="457200" lvl="0" indent="-341947" algn="l" rtl="0">
              <a:spcBef>
                <a:spcPts val="0"/>
              </a:spcBef>
              <a:spcAft>
                <a:spcPts val="0"/>
              </a:spcAft>
              <a:buClr>
                <a:schemeClr val="accent2"/>
              </a:buClr>
              <a:buSzPct val="100000"/>
              <a:buChar char="●"/>
            </a:pPr>
            <a:r>
              <a:rPr lang="en" sz="2550">
                <a:solidFill>
                  <a:schemeClr val="accent2"/>
                </a:solidFill>
                <a:highlight>
                  <a:srgbClr val="FFFFFF"/>
                </a:highlight>
              </a:rPr>
              <a:t>2 VET credits at Certificate II level or above (180 nominal hours) School Based Apprenticeships and Traineeships can replace VET requirements</a:t>
            </a:r>
            <a:endParaRPr sz="2550">
              <a:solidFill>
                <a:schemeClr val="accent2"/>
              </a:solidFill>
              <a:highlight>
                <a:srgbClr val="FFFFFF"/>
              </a:highlight>
            </a:endParaRPr>
          </a:p>
          <a:p>
            <a:pPr marL="0" lvl="0" indent="0" algn="l" rtl="0">
              <a:spcBef>
                <a:spcPts val="2700"/>
              </a:spcBef>
              <a:spcAft>
                <a:spcPts val="1200"/>
              </a:spcAft>
              <a:buNone/>
            </a:pPr>
            <a:r>
              <a:rPr lang="en" u="sng">
                <a:solidFill>
                  <a:schemeClr val="hlink"/>
                </a:solidFill>
                <a:hlinkClick r:id="rId3"/>
              </a:rPr>
              <a:t>VM - Video</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0"/>
          <p:cNvSpPr txBox="1">
            <a:spLocks noGrp="1"/>
          </p:cNvSpPr>
          <p:nvPr>
            <p:ph type="title"/>
          </p:nvPr>
        </p:nvSpPr>
        <p:spPr>
          <a:xfrm>
            <a:off x="311700" y="445025"/>
            <a:ext cx="8520600" cy="572700"/>
          </a:xfrm>
          <a:prstGeom prst="rect">
            <a:avLst/>
          </a:prstGeom>
          <a:gradFill>
            <a:gsLst>
              <a:gs pos="0">
                <a:srgbClr val="FFFFFF"/>
              </a:gs>
              <a:gs pos="100000">
                <a:srgbClr val="B3B3B3"/>
              </a:gs>
            </a:gsLst>
            <a:path path="circle">
              <a:fillToRect l="50000" t="50000" r="50000" b="50000"/>
            </a:path>
            <a:tileRect/>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VCE</a:t>
            </a:r>
            <a:endParaRPr/>
          </a:p>
        </p:txBody>
      </p:sp>
      <p:sp>
        <p:nvSpPr>
          <p:cNvPr id="101" name="Google Shape;101;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Year 11</a:t>
            </a:r>
            <a:endParaRPr b="1"/>
          </a:p>
          <a:p>
            <a:pPr marL="0" lvl="0" indent="0" algn="l" rtl="0">
              <a:spcBef>
                <a:spcPts val="1200"/>
              </a:spcBef>
              <a:spcAft>
                <a:spcPts val="0"/>
              </a:spcAft>
              <a:buNone/>
            </a:pPr>
            <a:r>
              <a:rPr lang="en"/>
              <a:t>Students choose 5 VCE or VET subjects at Units 1&amp;2, plus Religion.  One of these 5 must be either English or Literature.</a:t>
            </a:r>
            <a:endParaRPr/>
          </a:p>
          <a:p>
            <a:pPr marL="0" lvl="0" indent="0" algn="l" rtl="0">
              <a:spcBef>
                <a:spcPts val="1200"/>
              </a:spcBef>
              <a:spcAft>
                <a:spcPts val="0"/>
              </a:spcAft>
              <a:buNone/>
            </a:pPr>
            <a:r>
              <a:rPr lang="en"/>
              <a:t>The option of studying a Unit 3&amp;4 is available. Not only to those students who studied a Unit 1&amp;2 in Year 10</a:t>
            </a:r>
            <a:endParaRPr/>
          </a:p>
          <a:p>
            <a:pPr marL="0" lvl="0" indent="0" algn="l" rtl="0">
              <a:spcBef>
                <a:spcPts val="1200"/>
              </a:spcBef>
              <a:spcAft>
                <a:spcPts val="0"/>
              </a:spcAft>
              <a:buNone/>
            </a:pPr>
            <a:endParaRPr/>
          </a:p>
          <a:p>
            <a:pPr marL="0" lvl="0" indent="0" algn="l" rtl="0">
              <a:spcBef>
                <a:spcPts val="1200"/>
              </a:spcBef>
              <a:spcAft>
                <a:spcPts val="0"/>
              </a:spcAft>
              <a:buNone/>
            </a:pPr>
            <a:r>
              <a:rPr lang="en" b="1"/>
              <a:t>Nb. If a student in Year 10 chooses to study a Unit 1&amp;2 subject this will replace 4 of their 6 elective choices.</a:t>
            </a:r>
            <a:endParaRPr b="1"/>
          </a:p>
          <a:p>
            <a:pPr marL="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1"/>
          <p:cNvSpPr txBox="1">
            <a:spLocks noGrp="1"/>
          </p:cNvSpPr>
          <p:nvPr>
            <p:ph type="title"/>
          </p:nvPr>
        </p:nvSpPr>
        <p:spPr>
          <a:xfrm>
            <a:off x="311700" y="445025"/>
            <a:ext cx="8520600" cy="572700"/>
          </a:xfrm>
          <a:prstGeom prst="rect">
            <a:avLst/>
          </a:prstGeom>
          <a:gradFill>
            <a:gsLst>
              <a:gs pos="0">
                <a:srgbClr val="FFFFFF"/>
              </a:gs>
              <a:gs pos="100000">
                <a:srgbClr val="B3B3B3"/>
              </a:gs>
            </a:gsLst>
            <a:lin ang="5400012" scaled="0"/>
          </a:gradFill>
        </p:spPr>
        <p:txBody>
          <a:bodyPr spcFirstLastPara="1" wrap="square" lIns="91425" tIns="91425" rIns="91425" bIns="91425" anchor="t" anchorCtr="0">
            <a:normAutofit fontScale="90000"/>
          </a:bodyPr>
          <a:lstStyle/>
          <a:p>
            <a:pPr marL="0" lvl="0" indent="0" algn="ctr" rtl="0">
              <a:spcBef>
                <a:spcPts val="0"/>
              </a:spcBef>
              <a:spcAft>
                <a:spcPts val="0"/>
              </a:spcAft>
              <a:buNone/>
            </a:pPr>
            <a:r>
              <a:rPr lang="en"/>
              <a:t>VCE Cont.</a:t>
            </a:r>
            <a:endParaRPr/>
          </a:p>
        </p:txBody>
      </p:sp>
      <p:sp>
        <p:nvSpPr>
          <p:cNvPr id="107" name="Google Shape;107;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b="1"/>
              <a:t>Year 12</a:t>
            </a:r>
            <a:endParaRPr b="1"/>
          </a:p>
          <a:p>
            <a:pPr marL="0" lvl="0" indent="0" algn="l" rtl="0">
              <a:spcBef>
                <a:spcPts val="1200"/>
              </a:spcBef>
              <a:spcAft>
                <a:spcPts val="0"/>
              </a:spcAft>
              <a:buNone/>
            </a:pPr>
            <a:r>
              <a:rPr lang="en"/>
              <a:t>Students choose 5 subjects at Units 3&amp;4, plus Religion.  One of these 5 must be either English or Literature.</a:t>
            </a:r>
            <a:endParaRPr/>
          </a:p>
          <a:p>
            <a:pPr marL="0" lvl="0" indent="0" algn="l" rtl="0">
              <a:spcBef>
                <a:spcPts val="1200"/>
              </a:spcBef>
              <a:spcAft>
                <a:spcPts val="0"/>
              </a:spcAft>
              <a:buNone/>
            </a:pPr>
            <a:endParaRPr/>
          </a:p>
          <a:p>
            <a:pPr marL="0" lvl="0" indent="0" algn="l" rtl="0">
              <a:spcBef>
                <a:spcPts val="1200"/>
              </a:spcBef>
              <a:spcAft>
                <a:spcPts val="0"/>
              </a:spcAft>
              <a:buClr>
                <a:schemeClr val="dk1"/>
              </a:buClr>
              <a:buSzPct val="61111"/>
              <a:buFont typeface="Arial"/>
              <a:buNone/>
            </a:pPr>
            <a:r>
              <a:rPr lang="en"/>
              <a:t>As previously stated individual circumstances will be taken into consideration. For eg those students who in Year 11 have already completed a Unit 3&amp;4 subject.</a:t>
            </a:r>
            <a:endParaRPr/>
          </a:p>
          <a:p>
            <a:pPr marL="0" lvl="0" indent="0" algn="l" rtl="0">
              <a:spcBef>
                <a:spcPts val="1200"/>
              </a:spcBef>
              <a:spcAft>
                <a:spcPts val="0"/>
              </a:spcAft>
              <a:buClr>
                <a:schemeClr val="dk1"/>
              </a:buClr>
              <a:buSzPct val="61111"/>
              <a:buFont typeface="Arial"/>
              <a:buNone/>
            </a:pPr>
            <a:endParaRPr/>
          </a:p>
          <a:p>
            <a:pPr marL="0" lvl="0" indent="0" algn="l" rtl="0">
              <a:spcBef>
                <a:spcPts val="1200"/>
              </a:spcBef>
              <a:spcAft>
                <a:spcPts val="0"/>
              </a:spcAft>
              <a:buClr>
                <a:schemeClr val="dk1"/>
              </a:buClr>
              <a:buSzPct val="61111"/>
              <a:buFont typeface="Arial"/>
              <a:buNone/>
            </a:pPr>
            <a:r>
              <a:rPr lang="en" u="sng">
                <a:solidFill>
                  <a:schemeClr val="hlink"/>
                </a:solidFill>
                <a:hlinkClick r:id="rId3"/>
              </a:rPr>
              <a:t>VCE Video</a:t>
            </a:r>
            <a:endParaRPr/>
          </a:p>
          <a:p>
            <a:pPr marL="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4730</Words>
  <Application>Microsoft Office PowerPoint</Application>
  <PresentationFormat>On-screen Show (16:9)</PresentationFormat>
  <Paragraphs>548</Paragraphs>
  <Slides>51</Slides>
  <Notes>51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51</vt:i4>
      </vt:variant>
    </vt:vector>
  </HeadingPairs>
  <TitlesOfParts>
    <vt:vector size="53" baseType="lpstr">
      <vt:lpstr>Arial</vt:lpstr>
      <vt:lpstr>Simple Light</vt:lpstr>
      <vt:lpstr>Subject Selections</vt:lpstr>
      <vt:lpstr>Introduction</vt:lpstr>
      <vt:lpstr>Bell Times</vt:lpstr>
      <vt:lpstr>PowerPoint Presentation</vt:lpstr>
      <vt:lpstr>2023 VCE Options and Pathways </vt:lpstr>
      <vt:lpstr>VCE &amp; the Victorian Pathways Certificate (previously VCAL)</vt:lpstr>
      <vt:lpstr>VCE Vocational Major (replacing VCAL for Year 11)</vt:lpstr>
      <vt:lpstr>VCE</vt:lpstr>
      <vt:lpstr>VCE Cont.</vt:lpstr>
      <vt:lpstr>Vocational Education Training (VCE VET)</vt:lpstr>
      <vt:lpstr>Priority VET Pathways </vt:lpstr>
      <vt:lpstr>Priority VET Pathways (continued) </vt:lpstr>
      <vt:lpstr>Flexible VET options</vt:lpstr>
      <vt:lpstr>Flexible VET options (continued) </vt:lpstr>
      <vt:lpstr>PowerPoint Presentation</vt:lpstr>
      <vt:lpstr>PowerPoint Presentation</vt:lpstr>
      <vt:lpstr>PowerPoint Presentation</vt:lpstr>
      <vt:lpstr>PowerPoint Presentation</vt:lpstr>
      <vt:lpstr>PowerPoint Presentation</vt:lpstr>
      <vt:lpstr>Yr 9 Arts Electives</vt:lpstr>
      <vt:lpstr>Yr 9 Arts Electives Cont.</vt:lpstr>
      <vt:lpstr>Year 10 Arts Electives</vt:lpstr>
      <vt:lpstr>Yr 10 Art Electives cont.</vt:lpstr>
      <vt:lpstr>PowerPoint Presentation</vt:lpstr>
      <vt:lpstr>Yr 10 English Electives cont.</vt:lpstr>
      <vt:lpstr>Yr 10 English Electives cont.</vt:lpstr>
      <vt:lpstr>PowerPoint Presentation</vt:lpstr>
      <vt:lpstr>Year 9 Health / PE Electives</vt:lpstr>
      <vt:lpstr>Year 10 Health / PE Electives</vt:lpstr>
      <vt:lpstr>PowerPoint Presentation</vt:lpstr>
      <vt:lpstr>Year 9 Humanities Electives</vt:lpstr>
      <vt:lpstr>Year 10 Humanities Electives</vt:lpstr>
      <vt:lpstr>PowerPoint Presentation</vt:lpstr>
      <vt:lpstr>Year 10 Mathematics  </vt:lpstr>
      <vt:lpstr>Year 9  Mathematics  </vt:lpstr>
      <vt:lpstr>PowerPoint Presentation</vt:lpstr>
      <vt:lpstr>Year 9/10 Science Electives</vt:lpstr>
      <vt:lpstr>Year 9/10 Science Electives</vt:lpstr>
      <vt:lpstr>PowerPoint Presentation</vt:lpstr>
      <vt:lpstr>PowerPoint Presentation</vt:lpstr>
      <vt:lpstr>Year 9 Technology Electives</vt:lpstr>
      <vt:lpstr>Year 9 Technology Electives cont.</vt:lpstr>
      <vt:lpstr>Year 9 Technology Electives cont.</vt:lpstr>
      <vt:lpstr>Year 9 Technology Electives cont.</vt:lpstr>
      <vt:lpstr>Year 10 Technology Electives</vt:lpstr>
      <vt:lpstr>Year 10 Technology Electives cont.</vt:lpstr>
      <vt:lpstr>Year 10 Technology cont.</vt:lpstr>
      <vt:lpstr>Year 10 Technology cont.</vt:lpstr>
      <vt:lpstr>Year 10 Technology cont.</vt:lpstr>
      <vt:lpstr>Wellbeing</vt:lpstr>
      <vt:lpstr>Subject Selection via Web Preferences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Selections</dc:title>
  <dc:creator>Leonie McGuckian</dc:creator>
  <cp:lastModifiedBy>Leonie McGuckian</cp:lastModifiedBy>
  <cp:revision>2</cp:revision>
  <dcterms:modified xsi:type="dcterms:W3CDTF">2022-07-21T02:25:49Z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