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a261ae39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a261ae39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8a261ae391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a261ae39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a261ae39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a261ae39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a261ae39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a261ae39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a261ae391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a261ae39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a261ae4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a261ae4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YEAR 9 Wellbeing</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“Oak Wellbeing - Positive Education”.</a:t>
            </a:r>
            <a:endParaRPr/>
          </a:p>
        </p:txBody>
      </p:sp>
      <p:pic>
        <p:nvPicPr>
          <p:cNvPr id="69" name="Google Shape;69;p13"/>
          <p:cNvPicPr preferRelativeResize="0"/>
          <p:nvPr/>
        </p:nvPicPr>
        <p:blipFill>
          <a:blip r:embed="rId3">
            <a:alphaModFix/>
          </a:blip>
          <a:stretch>
            <a:fillRect/>
          </a:stretch>
        </p:blipFill>
        <p:spPr>
          <a:xfrm>
            <a:off x="136850" y="134505"/>
            <a:ext cx="1571625" cy="1009650"/>
          </a:xfrm>
          <a:prstGeom prst="rect">
            <a:avLst/>
          </a:prstGeom>
          <a:noFill/>
          <a:ln>
            <a:noFill/>
          </a:ln>
        </p:spPr>
      </p:pic>
      <p:pic>
        <p:nvPicPr>
          <p:cNvPr id="70" name="Google Shape;70;p13"/>
          <p:cNvPicPr preferRelativeResize="0"/>
          <p:nvPr/>
        </p:nvPicPr>
        <p:blipFill>
          <a:blip r:embed="rId4">
            <a:alphaModFix/>
          </a:blip>
          <a:stretch>
            <a:fillRect/>
          </a:stretch>
        </p:blipFill>
        <p:spPr>
          <a:xfrm>
            <a:off x="7556875" y="134505"/>
            <a:ext cx="1400175" cy="1076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4" name="Shape 74"/>
        <p:cNvGrpSpPr/>
        <p:nvPr/>
      </p:nvGrpSpPr>
      <p:grpSpPr>
        <a:xfrm>
          <a:off x="0" y="0"/>
          <a:ext cx="0" cy="0"/>
          <a:chOff x="0" y="0"/>
          <a:chExt cx="0" cy="0"/>
        </a:xfrm>
      </p:grpSpPr>
      <p:sp>
        <p:nvSpPr>
          <p:cNvPr id="75" name="Google Shape;75;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Positive Education? </a:t>
            </a:r>
            <a:endParaRPr/>
          </a:p>
        </p:txBody>
      </p:sp>
      <p:sp>
        <p:nvSpPr>
          <p:cNvPr id="76" name="Google Shape;76;p1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515151"/>
                </a:solidFill>
                <a:highlight>
                  <a:srgbClr val="FFFFFF"/>
                </a:highlight>
                <a:latin typeface="Arial"/>
                <a:ea typeface="Arial"/>
                <a:cs typeface="Arial"/>
                <a:sym typeface="Arial"/>
              </a:rPr>
              <a:t>Our Positive Education curriculum is explicitly designed to support your child to establish optimistic habits of mind that propel them forward in their learning, personal development and character. The Wellbeing Curriculum we implement at Year 7 teaches the skills of wellbeing to actively develop within our students optimism, </a:t>
            </a:r>
            <a:r>
              <a:rPr lang="en" sz="1200">
                <a:solidFill>
                  <a:srgbClr val="515151"/>
                </a:solidFill>
                <a:highlight>
                  <a:srgbClr val="FFFFFF"/>
                </a:highlight>
                <a:latin typeface="Arial"/>
                <a:ea typeface="Arial"/>
                <a:cs typeface="Arial"/>
                <a:sym typeface="Arial"/>
              </a:rPr>
              <a:t>resilience</a:t>
            </a:r>
            <a:r>
              <a:rPr lang="en" sz="1200">
                <a:solidFill>
                  <a:srgbClr val="515151"/>
                </a:solidFill>
                <a:highlight>
                  <a:srgbClr val="FFFFFF"/>
                </a:highlight>
                <a:latin typeface="Arial"/>
                <a:ea typeface="Arial"/>
                <a:cs typeface="Arial"/>
                <a:sym typeface="Arial"/>
              </a:rPr>
              <a:t>, grit and compassion.</a:t>
            </a:r>
            <a:endParaRPr sz="1200">
              <a:solidFill>
                <a:srgbClr val="515151"/>
              </a:solidFill>
              <a:highlight>
                <a:srgbClr val="FFFFFF"/>
              </a:highlight>
              <a:latin typeface="Arial"/>
              <a:ea typeface="Arial"/>
              <a:cs typeface="Arial"/>
              <a:sym typeface="Arial"/>
            </a:endParaRPr>
          </a:p>
          <a:p>
            <a:pPr indent="0" lvl="0" marL="0" rtl="0" algn="l">
              <a:spcBef>
                <a:spcPts val="1600"/>
              </a:spcBef>
              <a:spcAft>
                <a:spcPts val="0"/>
              </a:spcAft>
              <a:buNone/>
            </a:pPr>
            <a:r>
              <a:t/>
            </a:r>
            <a:endParaRPr sz="1200">
              <a:solidFill>
                <a:srgbClr val="515151"/>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a:p>
        </p:txBody>
      </p:sp>
      <p:pic>
        <p:nvPicPr>
          <p:cNvPr id="77" name="Google Shape;77;p14"/>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78" name="Google Shape;78;p14"/>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79" name="Google Shape;79;p14"/>
          <p:cNvPicPr preferRelativeResize="0"/>
          <p:nvPr/>
        </p:nvPicPr>
        <p:blipFill>
          <a:blip r:embed="rId5">
            <a:alphaModFix/>
          </a:blip>
          <a:stretch>
            <a:fillRect/>
          </a:stretch>
        </p:blipFill>
        <p:spPr>
          <a:xfrm>
            <a:off x="2948975" y="2931988"/>
            <a:ext cx="2914650" cy="1571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3" name="Shape 83"/>
        <p:cNvGrpSpPr/>
        <p:nvPr/>
      </p:nvGrpSpPr>
      <p:grpSpPr>
        <a:xfrm>
          <a:off x="0" y="0"/>
          <a:ext cx="0" cy="0"/>
          <a:chOff x="0" y="0"/>
          <a:chExt cx="0" cy="0"/>
        </a:xfrm>
      </p:grpSpPr>
      <p:sp>
        <p:nvSpPr>
          <p:cNvPr id="84" name="Google Shape;84;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1 Oak Program - Positive Education</a:t>
            </a:r>
            <a:endParaRPr/>
          </a:p>
        </p:txBody>
      </p:sp>
      <p:sp>
        <p:nvSpPr>
          <p:cNvPr id="85" name="Google Shape;85;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500"/>
              <a:t>In Term 1, character strengths still feature, but with the main focus being the students’ own relationship with their world and those who inhabit it. The goal here is to put positive relationships at the front and centre of all we do and to show gratitude for what is good about ourselves and the world around us. The curriculum this year also encourages students to start thinking of the idea of </a:t>
            </a:r>
            <a:r>
              <a:rPr lang="en" sz="1500"/>
              <a:t>leadership</a:t>
            </a:r>
            <a:r>
              <a:rPr lang="en" sz="1500"/>
              <a:t> - what it is; what it means to them and how they can show </a:t>
            </a:r>
            <a:r>
              <a:rPr lang="en"/>
              <a:t>i</a:t>
            </a:r>
            <a:r>
              <a:rPr lang="en" sz="1500"/>
              <a:t>t in their everyday lives</a:t>
            </a:r>
            <a:r>
              <a:rPr lang="en" sz="2100"/>
              <a:t>.</a:t>
            </a:r>
            <a:endParaRPr sz="21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sz="1300"/>
              <a:t>Topics covered: </a:t>
            </a:r>
            <a:r>
              <a:rPr lang="en"/>
              <a:t>                       </a:t>
            </a:r>
            <a:r>
              <a:rPr lang="en" sz="1200">
                <a:solidFill>
                  <a:srgbClr val="000000"/>
                </a:solidFill>
                <a:latin typeface="Arial"/>
                <a:ea typeface="Arial"/>
                <a:cs typeface="Arial"/>
                <a:sym typeface="Arial"/>
              </a:rPr>
              <a:t>Empathy and compassion</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                                                           Leadership and Teamwork</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                                                                       Gratitude</a:t>
            </a:r>
            <a:r>
              <a:rPr lang="en"/>
              <a:t>             </a:t>
            </a:r>
            <a:endParaRPr/>
          </a:p>
        </p:txBody>
      </p:sp>
      <p:pic>
        <p:nvPicPr>
          <p:cNvPr id="86" name="Google Shape;86;p15"/>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87" name="Google Shape;87;p15"/>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88" name="Google Shape;88;p15"/>
          <p:cNvPicPr preferRelativeResize="0"/>
          <p:nvPr/>
        </p:nvPicPr>
        <p:blipFill>
          <a:blip r:embed="rId5">
            <a:alphaModFix/>
          </a:blip>
          <a:stretch>
            <a:fillRect/>
          </a:stretch>
        </p:blipFill>
        <p:spPr>
          <a:xfrm>
            <a:off x="6493388" y="3433113"/>
            <a:ext cx="2619375" cy="1743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2 Oak Program - Positive Education</a:t>
            </a:r>
            <a:endParaRPr/>
          </a:p>
        </p:txBody>
      </p:sp>
      <p:sp>
        <p:nvSpPr>
          <p:cNvPr id="94" name="Google Shape;94;p16"/>
          <p:cNvSpPr txBox="1"/>
          <p:nvPr>
            <p:ph idx="1" type="body"/>
          </p:nvPr>
        </p:nvSpPr>
        <p:spPr>
          <a:xfrm>
            <a:off x="575450" y="2008825"/>
            <a:ext cx="8222100" cy="2710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8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300">
                <a:solidFill>
                  <a:srgbClr val="000000"/>
                </a:solidFill>
                <a:latin typeface="Arial"/>
                <a:ea typeface="Arial"/>
                <a:cs typeface="Arial"/>
                <a:sym typeface="Arial"/>
              </a:rPr>
              <a:t>In Term 2, students focus on those areas in life that give them joy - something crucial to our wellbeing! Among other things, we engage in some “active wellbeing” and introduce students to the concept of “Flow” which come from the </a:t>
            </a:r>
            <a:r>
              <a:rPr lang="en" sz="1300">
                <a:solidFill>
                  <a:srgbClr val="000000"/>
                </a:solidFill>
                <a:latin typeface="Arial"/>
                <a:ea typeface="Arial"/>
                <a:cs typeface="Arial"/>
                <a:sym typeface="Arial"/>
              </a:rPr>
              <a:t>field</a:t>
            </a:r>
            <a:r>
              <a:rPr lang="en" sz="1300">
                <a:solidFill>
                  <a:srgbClr val="000000"/>
                </a:solidFill>
                <a:latin typeface="Arial"/>
                <a:ea typeface="Arial"/>
                <a:cs typeface="Arial"/>
                <a:sym typeface="Arial"/>
              </a:rPr>
              <a:t> of positive psychology and involves</a:t>
            </a:r>
            <a:r>
              <a:rPr lang="en" sz="1500">
                <a:solidFill>
                  <a:srgbClr val="000000"/>
                </a:solidFill>
                <a:latin typeface="Arial"/>
                <a:ea typeface="Arial"/>
                <a:cs typeface="Arial"/>
                <a:sym typeface="Arial"/>
              </a:rPr>
              <a:t> </a:t>
            </a:r>
            <a:r>
              <a:rPr lang="en" sz="1300">
                <a:solidFill>
                  <a:srgbClr val="000000"/>
                </a:solidFill>
                <a:latin typeface="Arial"/>
                <a:ea typeface="Arial"/>
                <a:cs typeface="Arial"/>
                <a:sym typeface="Arial"/>
              </a:rPr>
              <a:t>being in the zone - or in a mental state in which a person performing an activity is fully immersed in a feeling of energized focus, full involvement and enjoyment.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Topics covered:                                                      Physical Wellbeing                 </a:t>
            </a:r>
            <a:endParaRPr sz="12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200">
                <a:solidFill>
                  <a:srgbClr val="000000"/>
                </a:solidFill>
                <a:latin typeface="Arial"/>
                <a:ea typeface="Arial"/>
                <a:cs typeface="Arial"/>
                <a:sym typeface="Arial"/>
              </a:rPr>
              <a:t>Resilience</a:t>
            </a:r>
            <a:endParaRPr sz="12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200">
                <a:solidFill>
                  <a:srgbClr val="000000"/>
                </a:solidFill>
                <a:latin typeface="Arial"/>
                <a:ea typeface="Arial"/>
                <a:cs typeface="Arial"/>
                <a:sym typeface="Arial"/>
              </a:rPr>
              <a:t>Creativity</a:t>
            </a:r>
            <a:endParaRPr sz="12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200">
                <a:solidFill>
                  <a:srgbClr val="000000"/>
                </a:solidFill>
                <a:latin typeface="Arial"/>
                <a:ea typeface="Arial"/>
                <a:cs typeface="Arial"/>
                <a:sym typeface="Arial"/>
              </a:rPr>
              <a:t>Flow</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t/>
            </a:r>
            <a:endParaRPr/>
          </a:p>
        </p:txBody>
      </p:sp>
      <p:pic>
        <p:nvPicPr>
          <p:cNvPr id="95" name="Google Shape;95;p16"/>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96" name="Google Shape;96;p16"/>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97" name="Google Shape;97;p16"/>
          <p:cNvPicPr preferRelativeResize="0"/>
          <p:nvPr/>
        </p:nvPicPr>
        <p:blipFill>
          <a:blip r:embed="rId5">
            <a:alphaModFix/>
          </a:blip>
          <a:stretch>
            <a:fillRect/>
          </a:stretch>
        </p:blipFill>
        <p:spPr>
          <a:xfrm>
            <a:off x="6447975" y="3038463"/>
            <a:ext cx="2171700" cy="2105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1" name="Shape 101"/>
        <p:cNvGrpSpPr/>
        <p:nvPr/>
      </p:nvGrpSpPr>
      <p:grpSpPr>
        <a:xfrm>
          <a:off x="0" y="0"/>
          <a:ext cx="0" cy="0"/>
          <a:chOff x="0" y="0"/>
          <a:chExt cx="0" cy="0"/>
        </a:xfrm>
      </p:grpSpPr>
      <p:sp>
        <p:nvSpPr>
          <p:cNvPr id="102" name="Google Shape;102;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3 Oak Program - Positive Education</a:t>
            </a:r>
            <a:endParaRPr/>
          </a:p>
        </p:txBody>
      </p:sp>
      <p:sp>
        <p:nvSpPr>
          <p:cNvPr id="103" name="Google Shape;103;p1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400">
                <a:solidFill>
                  <a:srgbClr val="000000"/>
                </a:solidFill>
                <a:latin typeface="Arial"/>
                <a:ea typeface="Arial"/>
                <a:cs typeface="Arial"/>
                <a:sym typeface="Arial"/>
              </a:rPr>
              <a:t>This Term, </a:t>
            </a:r>
            <a:r>
              <a:rPr lang="en" sz="1400">
                <a:solidFill>
                  <a:srgbClr val="000000"/>
                </a:solidFill>
                <a:latin typeface="Arial"/>
                <a:ea typeface="Arial"/>
                <a:cs typeface="Arial"/>
                <a:sym typeface="Arial"/>
              </a:rPr>
              <a:t>students start focusing on personal fulfillment and goal setting - looking at strategies to achieve both in their own lives. This Term students also look at the two main requirements for achieving our goals - grit and perseverance.</a:t>
            </a:r>
            <a:endParaRPr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000000"/>
                </a:solidFill>
                <a:latin typeface="Arial"/>
                <a:ea typeface="Arial"/>
                <a:cs typeface="Arial"/>
                <a:sym typeface="Arial"/>
              </a:rPr>
              <a:t>                                    Topics covered:               </a:t>
            </a:r>
            <a:r>
              <a:rPr lang="en" sz="1200">
                <a:solidFill>
                  <a:srgbClr val="000000"/>
                </a:solidFill>
                <a:latin typeface="Arial"/>
                <a:ea typeface="Arial"/>
                <a:cs typeface="Arial"/>
                <a:sym typeface="Arial"/>
              </a:rPr>
              <a:t>Curiosity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                                                                Motivation</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                                                            Goal Orientation </a:t>
            </a:r>
            <a:r>
              <a:rPr lang="en"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                                                        Grit and perseverance </a:t>
            </a:r>
            <a:r>
              <a:rPr lang="en" sz="1000">
                <a:solidFill>
                  <a:srgbClr val="000000"/>
                </a:solidFill>
                <a:latin typeface="Arial"/>
                <a:ea typeface="Arial"/>
                <a:cs typeface="Arial"/>
                <a:sym typeface="Arial"/>
              </a:rPr>
              <a:t>                              </a:t>
            </a:r>
            <a:endParaRPr/>
          </a:p>
        </p:txBody>
      </p:sp>
      <p:pic>
        <p:nvPicPr>
          <p:cNvPr id="104" name="Google Shape;104;p17"/>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05" name="Google Shape;105;p17"/>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06" name="Google Shape;106;p17"/>
          <p:cNvPicPr preferRelativeResize="0"/>
          <p:nvPr/>
        </p:nvPicPr>
        <p:blipFill>
          <a:blip r:embed="rId5">
            <a:alphaModFix/>
          </a:blip>
          <a:stretch>
            <a:fillRect/>
          </a:stretch>
        </p:blipFill>
        <p:spPr>
          <a:xfrm>
            <a:off x="4967200" y="2722550"/>
            <a:ext cx="3389725" cy="19067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0" name="Shape 110"/>
        <p:cNvGrpSpPr/>
        <p:nvPr/>
      </p:nvGrpSpPr>
      <p:grpSpPr>
        <a:xfrm>
          <a:off x="0" y="0"/>
          <a:ext cx="0" cy="0"/>
          <a:chOff x="0" y="0"/>
          <a:chExt cx="0" cy="0"/>
        </a:xfrm>
      </p:grpSpPr>
      <p:sp>
        <p:nvSpPr>
          <p:cNvPr id="111" name="Google Shape;111;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4 Oak Program - Positive Education</a:t>
            </a:r>
            <a:endParaRPr/>
          </a:p>
        </p:txBody>
      </p:sp>
      <p:sp>
        <p:nvSpPr>
          <p:cNvPr id="112" name="Google Shape;112;p1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Term 4 students explore the idea of individual purpose and meaning in life.</a:t>
            </a:r>
            <a:endParaRPr/>
          </a:p>
          <a:p>
            <a:pPr indent="0" lvl="0" marL="0" rtl="0" algn="l">
              <a:spcBef>
                <a:spcPts val="1600"/>
              </a:spcBef>
              <a:spcAft>
                <a:spcPts val="0"/>
              </a:spcAft>
              <a:buNone/>
            </a:pPr>
            <a:r>
              <a:rPr lang="en" sz="1400"/>
              <a:t>Topics covered:                                               </a:t>
            </a:r>
            <a:r>
              <a:rPr lang="en" sz="1200">
                <a:solidFill>
                  <a:srgbClr val="000000"/>
                </a:solidFill>
                <a:latin typeface="Arial"/>
                <a:ea typeface="Arial"/>
                <a:cs typeface="Arial"/>
                <a:sym typeface="Arial"/>
              </a:rPr>
              <a:t>Character Development</a:t>
            </a:r>
            <a:endParaRPr sz="1200">
              <a:solidFill>
                <a:srgbClr val="000000"/>
              </a:solidFill>
              <a:latin typeface="Arial"/>
              <a:ea typeface="Arial"/>
              <a:cs typeface="Arial"/>
              <a:sym typeface="Arial"/>
            </a:endParaRPr>
          </a:p>
          <a:p>
            <a:pPr indent="0" lvl="0" marL="0" rtl="0" algn="ctr">
              <a:lnSpc>
                <a:spcPct val="100000"/>
              </a:lnSpc>
              <a:spcBef>
                <a:spcPts val="1600"/>
              </a:spcBef>
              <a:spcAft>
                <a:spcPts val="0"/>
              </a:spcAft>
              <a:buNone/>
            </a:pPr>
            <a:r>
              <a:rPr lang="en" sz="1200">
                <a:solidFill>
                  <a:srgbClr val="000000"/>
                </a:solidFill>
                <a:latin typeface="Arial"/>
                <a:ea typeface="Arial"/>
                <a:cs typeface="Arial"/>
                <a:sym typeface="Arial"/>
              </a:rPr>
              <a:t>Core Values</a:t>
            </a:r>
            <a:endParaRPr sz="12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200">
                <a:solidFill>
                  <a:srgbClr val="000000"/>
                </a:solidFill>
                <a:latin typeface="Arial"/>
                <a:ea typeface="Arial"/>
                <a:cs typeface="Arial"/>
                <a:sym typeface="Arial"/>
              </a:rPr>
              <a:t>Sense of Meaning </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sz="1400"/>
          </a:p>
          <a:p>
            <a:pPr indent="0" lvl="0" marL="0" rtl="0" algn="l">
              <a:spcBef>
                <a:spcPts val="1600"/>
              </a:spcBef>
              <a:spcAft>
                <a:spcPts val="1600"/>
              </a:spcAft>
              <a:buNone/>
            </a:pPr>
            <a:r>
              <a:t/>
            </a:r>
            <a:endParaRPr/>
          </a:p>
        </p:txBody>
      </p:sp>
      <p:pic>
        <p:nvPicPr>
          <p:cNvPr id="113" name="Google Shape;113;p18"/>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14" name="Google Shape;114;p18"/>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15" name="Google Shape;115;p18"/>
          <p:cNvPicPr preferRelativeResize="0"/>
          <p:nvPr/>
        </p:nvPicPr>
        <p:blipFill>
          <a:blip r:embed="rId5">
            <a:alphaModFix/>
          </a:blip>
          <a:stretch>
            <a:fillRect/>
          </a:stretch>
        </p:blipFill>
        <p:spPr>
          <a:xfrm>
            <a:off x="5943150" y="2615427"/>
            <a:ext cx="2468774" cy="2126425"/>
          </a:xfrm>
          <a:prstGeom prst="rect">
            <a:avLst/>
          </a:prstGeom>
          <a:noFill/>
          <a:ln>
            <a:noFill/>
          </a:ln>
        </p:spPr>
      </p:pic>
      <p:pic>
        <p:nvPicPr>
          <p:cNvPr id="116" name="Google Shape;116;p18"/>
          <p:cNvPicPr preferRelativeResize="0"/>
          <p:nvPr/>
        </p:nvPicPr>
        <p:blipFill>
          <a:blip r:embed="rId6">
            <a:alphaModFix/>
          </a:blip>
          <a:stretch>
            <a:fillRect/>
          </a:stretch>
        </p:blipFill>
        <p:spPr>
          <a:xfrm>
            <a:off x="136850" y="2967525"/>
            <a:ext cx="3534525" cy="2000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433975" y="461975"/>
            <a:ext cx="8259900" cy="1044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the end of the Year 9 Oak Program - our hopes for our students.</a:t>
            </a:r>
            <a:endParaRPr/>
          </a:p>
        </p:txBody>
      </p:sp>
      <p:sp>
        <p:nvSpPr>
          <p:cNvPr id="122" name="Google Shape;122;p1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 hope at the end of Year 9, that students enjoyed the experience of Oak Wellbeing and leave the year level being able draw upon some wellbeing strategies that can help them build positive relationships centred on compassion and respect. We also hope our students start thinking more about their passions, purpose and those areas in life that give them joy.</a:t>
            </a:r>
            <a:endParaRPr/>
          </a:p>
        </p:txBody>
      </p:sp>
      <p:pic>
        <p:nvPicPr>
          <p:cNvPr id="123" name="Google Shape;123;p19"/>
          <p:cNvPicPr preferRelativeResize="0"/>
          <p:nvPr/>
        </p:nvPicPr>
        <p:blipFill>
          <a:blip r:embed="rId3">
            <a:alphaModFix/>
          </a:blip>
          <a:stretch>
            <a:fillRect/>
          </a:stretch>
        </p:blipFill>
        <p:spPr>
          <a:xfrm>
            <a:off x="3319273" y="3660073"/>
            <a:ext cx="2306275" cy="1432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