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oboto"/>
      <p:regular r:id="rId16"/>
      <p:bold r:id="rId17"/>
      <p:italic r:id="rId18"/>
      <p:boldItalic r:id="rId19"/>
    </p:embeddedFont>
    <p:embeddedFont>
      <p:font typeface="Work Sans"/>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WorkSans-regular.fntdata"/><Relationship Id="rId11" Type="http://schemas.openxmlformats.org/officeDocument/2006/relationships/slide" Target="slides/slide6.xml"/><Relationship Id="rId22" Type="http://schemas.openxmlformats.org/officeDocument/2006/relationships/font" Target="fonts/WorkSans-italic.fntdata"/><Relationship Id="rId10" Type="http://schemas.openxmlformats.org/officeDocument/2006/relationships/slide" Target="slides/slide5.xml"/><Relationship Id="rId21" Type="http://schemas.openxmlformats.org/officeDocument/2006/relationships/font" Target="fonts/WorkSans-bold.fntdata"/><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font" Target="fonts/WorkSans-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bold.fntdata"/><Relationship Id="rId16" Type="http://schemas.openxmlformats.org/officeDocument/2006/relationships/font" Target="fonts/Roboto-regular.fntdata"/><Relationship Id="rId5" Type="http://schemas.openxmlformats.org/officeDocument/2006/relationships/notesMaster" Target="notesMasters/notesMaster1.xml"/><Relationship Id="rId19" Type="http://schemas.openxmlformats.org/officeDocument/2006/relationships/font" Target="fonts/Roboto-boldItalic.fntdata"/><Relationship Id="rId6" Type="http://schemas.openxmlformats.org/officeDocument/2006/relationships/slide" Target="slides/slide1.xml"/><Relationship Id="rId18" Type="http://schemas.openxmlformats.org/officeDocument/2006/relationships/font" Target="fonts/Robo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8dc322914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8dc322914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8a261ae391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8a261ae391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8ca4189e5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8ca4189e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8a261ae391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8a261ae391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8ca4189e52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8ca4189e52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8a261ae391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8a261ae391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8ca4189e52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8ca4189e52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8a261ae391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8a261ae391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8ca4189e52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8ca4189e52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1600"/>
              </a:spcBef>
              <a:spcAft>
                <a:spcPts val="0"/>
              </a:spcAft>
              <a:buClr>
                <a:schemeClr val="lt1"/>
              </a:buClr>
              <a:buSzPts val="1200"/>
              <a:buChar char="○"/>
              <a:defRPr sz="1200">
                <a:solidFill>
                  <a:schemeClr val="lt1"/>
                </a:solidFill>
              </a:defRPr>
            </a:lvl2pPr>
            <a:lvl3pPr indent="-304800" lvl="2" marL="1371600">
              <a:spcBef>
                <a:spcPts val="1600"/>
              </a:spcBef>
              <a:spcAft>
                <a:spcPts val="0"/>
              </a:spcAft>
              <a:buClr>
                <a:schemeClr val="lt1"/>
              </a:buClr>
              <a:buSzPts val="1200"/>
              <a:buChar char="■"/>
              <a:defRPr sz="1200">
                <a:solidFill>
                  <a:schemeClr val="lt1"/>
                </a:solidFill>
              </a:defRPr>
            </a:lvl3pPr>
            <a:lvl4pPr indent="-304800" lvl="3" marL="1828800">
              <a:spcBef>
                <a:spcPts val="1600"/>
              </a:spcBef>
              <a:spcAft>
                <a:spcPts val="0"/>
              </a:spcAft>
              <a:buClr>
                <a:schemeClr val="lt1"/>
              </a:buClr>
              <a:buSzPts val="1200"/>
              <a:buChar char="●"/>
              <a:defRPr sz="1200">
                <a:solidFill>
                  <a:schemeClr val="lt1"/>
                </a:solidFill>
              </a:defRPr>
            </a:lvl4pPr>
            <a:lvl5pPr indent="-304800" lvl="4" marL="2286000">
              <a:spcBef>
                <a:spcPts val="1600"/>
              </a:spcBef>
              <a:spcAft>
                <a:spcPts val="0"/>
              </a:spcAft>
              <a:buClr>
                <a:schemeClr val="lt1"/>
              </a:buClr>
              <a:buSzPts val="1200"/>
              <a:buChar char="○"/>
              <a:defRPr sz="1200">
                <a:solidFill>
                  <a:schemeClr val="lt1"/>
                </a:solidFill>
              </a:defRPr>
            </a:lvl5pPr>
            <a:lvl6pPr indent="-304800" lvl="5" marL="2743200">
              <a:spcBef>
                <a:spcPts val="1600"/>
              </a:spcBef>
              <a:spcAft>
                <a:spcPts val="0"/>
              </a:spcAft>
              <a:buClr>
                <a:schemeClr val="lt1"/>
              </a:buClr>
              <a:buSzPts val="1200"/>
              <a:buChar char="■"/>
              <a:defRPr sz="1200">
                <a:solidFill>
                  <a:schemeClr val="lt1"/>
                </a:solidFill>
              </a:defRPr>
            </a:lvl6pPr>
            <a:lvl7pPr indent="-304800" lvl="6" marL="3200400">
              <a:spcBef>
                <a:spcPts val="1600"/>
              </a:spcBef>
              <a:spcAft>
                <a:spcPts val="0"/>
              </a:spcAft>
              <a:buClr>
                <a:schemeClr val="lt1"/>
              </a:buClr>
              <a:buSzPts val="1200"/>
              <a:buChar char="●"/>
              <a:defRPr sz="1200">
                <a:solidFill>
                  <a:schemeClr val="lt1"/>
                </a:solidFill>
              </a:defRPr>
            </a:lvl7pPr>
            <a:lvl8pPr indent="-304800" lvl="7" marL="3657600">
              <a:spcBef>
                <a:spcPts val="1600"/>
              </a:spcBef>
              <a:spcAft>
                <a:spcPts val="0"/>
              </a:spcAft>
              <a:buClr>
                <a:schemeClr val="lt1"/>
              </a:buClr>
              <a:buSzPts val="1200"/>
              <a:buChar char="○"/>
              <a:defRPr sz="1200">
                <a:solidFill>
                  <a:schemeClr val="lt1"/>
                </a:solidFill>
              </a:defRPr>
            </a:lvl8pPr>
            <a:lvl9pPr indent="-304800" lvl="8" marL="4114800">
              <a:spcBef>
                <a:spcPts val="1600"/>
              </a:spcBef>
              <a:spcAft>
                <a:spcPts val="160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mailto:smansell@mcararat.catholic.edu.au" TargetMode="External"/><Relationship Id="rId4" Type="http://schemas.openxmlformats.org/officeDocument/2006/relationships/image" Target="../media/image2.png"/><Relationship Id="rId5"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66" name="Shape 66"/>
        <p:cNvGrpSpPr/>
        <p:nvPr/>
      </p:nvGrpSpPr>
      <p:grpSpPr>
        <a:xfrm>
          <a:off x="0" y="0"/>
          <a:ext cx="0" cy="0"/>
          <a:chOff x="0" y="0"/>
          <a:chExt cx="0" cy="0"/>
        </a:xfrm>
      </p:grpSpPr>
      <p:sp>
        <p:nvSpPr>
          <p:cNvPr id="67" name="Google Shape;67;p13"/>
          <p:cNvSpPr txBox="1"/>
          <p:nvPr>
            <p:ph type="ctrTitle"/>
          </p:nvPr>
        </p:nvSpPr>
        <p:spPr>
          <a:xfrm>
            <a:off x="390525" y="1210825"/>
            <a:ext cx="8222100" cy="154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YEAR 9 ENGLISH </a:t>
            </a:r>
            <a:endParaRPr/>
          </a:p>
        </p:txBody>
      </p:sp>
      <p:sp>
        <p:nvSpPr>
          <p:cNvPr id="68" name="Google Shape;68;p13"/>
          <p:cNvSpPr txBox="1"/>
          <p:nvPr>
            <p:ph idx="1" type="subTitle"/>
          </p:nvPr>
        </p:nvSpPr>
        <p:spPr>
          <a:xfrm>
            <a:off x="390525" y="2789109"/>
            <a:ext cx="8222100" cy="1755600"/>
          </a:xfrm>
          <a:prstGeom prst="rect">
            <a:avLst/>
          </a:prstGeom>
        </p:spPr>
        <p:txBody>
          <a:bodyPr anchorCtr="0" anchor="t" bIns="91425" lIns="91425" spcFirstLastPara="1" rIns="91425" wrap="square" tIns="91425">
            <a:noAutofit/>
          </a:bodyPr>
          <a:lstStyle/>
          <a:p>
            <a:pPr indent="0" lvl="0" marL="3200400" rtl="0" algn="l">
              <a:spcBef>
                <a:spcPts val="0"/>
              </a:spcBef>
              <a:spcAft>
                <a:spcPts val="0"/>
              </a:spcAft>
              <a:buNone/>
            </a:pPr>
            <a:r>
              <a:rPr lang="en"/>
              <a:t>      ENGLISH    </a:t>
            </a:r>
            <a:endParaRPr/>
          </a:p>
          <a:p>
            <a:pPr indent="0" lvl="0" marL="3200400" rtl="0" algn="l">
              <a:spcBef>
                <a:spcPts val="0"/>
              </a:spcBef>
              <a:spcAft>
                <a:spcPts val="0"/>
              </a:spcAft>
              <a:buNone/>
            </a:pPr>
            <a:r>
              <a:rPr lang="en"/>
              <a:t> ELECTIVES: </a:t>
            </a:r>
            <a:endParaRPr/>
          </a:p>
          <a:p>
            <a:pPr indent="0" lvl="0" marL="0" rtl="0" algn="ctr">
              <a:spcBef>
                <a:spcPts val="0"/>
              </a:spcBef>
              <a:spcAft>
                <a:spcPts val="0"/>
              </a:spcAft>
              <a:buNone/>
            </a:pPr>
            <a:r>
              <a:rPr lang="en"/>
              <a:t>CREATIVE WRITING</a:t>
            </a:r>
            <a:endParaRPr/>
          </a:p>
          <a:p>
            <a:pPr indent="0" lvl="0" marL="0" rtl="0" algn="ctr">
              <a:spcBef>
                <a:spcPts val="0"/>
              </a:spcBef>
              <a:spcAft>
                <a:spcPts val="0"/>
              </a:spcAft>
              <a:buNone/>
            </a:pPr>
            <a:r>
              <a:rPr lang="en"/>
              <a:t>CINEMA STUDIES</a:t>
            </a:r>
            <a:endParaRPr/>
          </a:p>
          <a:p>
            <a:pPr indent="0" lvl="0" marL="0" rtl="0" algn="ctr">
              <a:spcBef>
                <a:spcPts val="0"/>
              </a:spcBef>
              <a:spcAft>
                <a:spcPts val="0"/>
              </a:spcAft>
              <a:buNone/>
            </a:pPr>
            <a:r>
              <a:rPr lang="en"/>
              <a:t>LITERATURE</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p:txBody>
      </p:sp>
      <p:pic>
        <p:nvPicPr>
          <p:cNvPr id="69" name="Google Shape;69;p13"/>
          <p:cNvPicPr preferRelativeResize="0"/>
          <p:nvPr/>
        </p:nvPicPr>
        <p:blipFill>
          <a:blip r:embed="rId3">
            <a:alphaModFix/>
          </a:blip>
          <a:stretch>
            <a:fillRect/>
          </a:stretch>
        </p:blipFill>
        <p:spPr>
          <a:xfrm>
            <a:off x="136850" y="134505"/>
            <a:ext cx="1571625" cy="1009650"/>
          </a:xfrm>
          <a:prstGeom prst="rect">
            <a:avLst/>
          </a:prstGeom>
          <a:noFill/>
          <a:ln>
            <a:noFill/>
          </a:ln>
        </p:spPr>
      </p:pic>
      <p:pic>
        <p:nvPicPr>
          <p:cNvPr id="70" name="Google Shape;70;p13"/>
          <p:cNvPicPr preferRelativeResize="0"/>
          <p:nvPr/>
        </p:nvPicPr>
        <p:blipFill>
          <a:blip r:embed="rId4">
            <a:alphaModFix/>
          </a:blip>
          <a:stretch>
            <a:fillRect/>
          </a:stretch>
        </p:blipFill>
        <p:spPr>
          <a:xfrm>
            <a:off x="7556875" y="134505"/>
            <a:ext cx="1400175" cy="10763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141" name="Shape 141"/>
        <p:cNvGrpSpPr/>
        <p:nvPr/>
      </p:nvGrpSpPr>
      <p:grpSpPr>
        <a:xfrm>
          <a:off x="0" y="0"/>
          <a:ext cx="0" cy="0"/>
          <a:chOff x="0" y="0"/>
          <a:chExt cx="0" cy="0"/>
        </a:xfrm>
      </p:grpSpPr>
      <p:sp>
        <p:nvSpPr>
          <p:cNvPr id="142" name="Google Shape;142;p22"/>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Year 9 English &amp; English Electives  </a:t>
            </a:r>
            <a:endParaRPr/>
          </a:p>
        </p:txBody>
      </p:sp>
      <p:sp>
        <p:nvSpPr>
          <p:cNvPr id="143" name="Google Shape;143;p22"/>
          <p:cNvSpPr txBox="1"/>
          <p:nvPr>
            <p:ph idx="1" type="body"/>
          </p:nvPr>
        </p:nvSpPr>
        <p:spPr>
          <a:xfrm>
            <a:off x="471900" y="1747325"/>
            <a:ext cx="8222100" cy="328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more information please contact: </a:t>
            </a:r>
            <a:endParaRPr/>
          </a:p>
          <a:p>
            <a:pPr indent="0" lvl="0" marL="0" rtl="0" algn="l">
              <a:spcBef>
                <a:spcPts val="1600"/>
              </a:spcBef>
              <a:spcAft>
                <a:spcPts val="0"/>
              </a:spcAft>
              <a:buNone/>
            </a:pPr>
            <a:r>
              <a:rPr lang="en"/>
              <a:t>Mrs Stephanie Mansell					</a:t>
            </a:r>
            <a:endParaRPr/>
          </a:p>
          <a:p>
            <a:pPr indent="0" lvl="0" marL="0" rtl="0" algn="l">
              <a:spcBef>
                <a:spcPts val="0"/>
              </a:spcBef>
              <a:spcAft>
                <a:spcPts val="0"/>
              </a:spcAft>
              <a:buNone/>
            </a:pPr>
            <a:r>
              <a:rPr lang="en"/>
              <a:t>Head of English and Languages                        </a:t>
            </a:r>
            <a:endParaRPr/>
          </a:p>
          <a:p>
            <a:pPr indent="0" lvl="0" marL="0" rtl="0" algn="l">
              <a:spcBef>
                <a:spcPts val="0"/>
              </a:spcBef>
              <a:spcAft>
                <a:spcPts val="0"/>
              </a:spcAft>
              <a:buNone/>
            </a:pPr>
            <a:r>
              <a:rPr lang="en" u="sng">
                <a:solidFill>
                  <a:schemeClr val="accent5"/>
                </a:solidFill>
                <a:hlinkClick r:id="rId3"/>
              </a:rPr>
              <a:t>smansell@mcararat.catholic.edu.au</a:t>
            </a:r>
            <a:r>
              <a:rPr lang="en"/>
              <a:t>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Students should also consider speaking to Ms McConachy or Ms Wirper              </a:t>
            </a:r>
            <a:endParaRPr/>
          </a:p>
          <a:p>
            <a:pPr indent="0" lvl="0" marL="0" rtl="0" algn="l">
              <a:spcBef>
                <a:spcPts val="0"/>
              </a:spcBef>
              <a:spcAft>
                <a:spcPts val="0"/>
              </a:spcAft>
              <a:buNone/>
            </a:pPr>
            <a:r>
              <a:t/>
            </a:r>
            <a:endParaRPr/>
          </a:p>
          <a:p>
            <a:pPr indent="0" lvl="0" marL="457200" rtl="0" algn="l">
              <a:spcBef>
                <a:spcPts val="0"/>
              </a:spcBef>
              <a:spcAft>
                <a:spcPts val="1600"/>
              </a:spcAft>
              <a:buNone/>
            </a:pPr>
            <a:r>
              <a:t/>
            </a:r>
            <a:endParaRPr sz="1600"/>
          </a:p>
        </p:txBody>
      </p:sp>
      <p:pic>
        <p:nvPicPr>
          <p:cNvPr id="144" name="Google Shape;144;p22"/>
          <p:cNvPicPr preferRelativeResize="0"/>
          <p:nvPr/>
        </p:nvPicPr>
        <p:blipFill>
          <a:blip r:embed="rId4">
            <a:alphaModFix/>
          </a:blip>
          <a:stretch>
            <a:fillRect/>
          </a:stretch>
        </p:blipFill>
        <p:spPr>
          <a:xfrm>
            <a:off x="136850" y="134502"/>
            <a:ext cx="1012125" cy="650225"/>
          </a:xfrm>
          <a:prstGeom prst="rect">
            <a:avLst/>
          </a:prstGeom>
          <a:noFill/>
          <a:ln>
            <a:noFill/>
          </a:ln>
        </p:spPr>
      </p:pic>
      <p:pic>
        <p:nvPicPr>
          <p:cNvPr id="145" name="Google Shape;145;p22"/>
          <p:cNvPicPr preferRelativeResize="0"/>
          <p:nvPr/>
        </p:nvPicPr>
        <p:blipFill>
          <a:blip r:embed="rId5">
            <a:alphaModFix/>
          </a:blip>
          <a:stretch>
            <a:fillRect/>
          </a:stretch>
        </p:blipFill>
        <p:spPr>
          <a:xfrm>
            <a:off x="8171023" y="134502"/>
            <a:ext cx="786027" cy="6042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74" name="Shape 74"/>
        <p:cNvGrpSpPr/>
        <p:nvPr/>
      </p:nvGrpSpPr>
      <p:grpSpPr>
        <a:xfrm>
          <a:off x="0" y="0"/>
          <a:ext cx="0" cy="0"/>
          <a:chOff x="0" y="0"/>
          <a:chExt cx="0" cy="0"/>
        </a:xfrm>
      </p:grpSpPr>
      <p:sp>
        <p:nvSpPr>
          <p:cNvPr id="75" name="Google Shape;75;p1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Year  9 English: </a:t>
            </a:r>
            <a:endParaRPr/>
          </a:p>
        </p:txBody>
      </p:sp>
      <p:sp>
        <p:nvSpPr>
          <p:cNvPr id="76" name="Google Shape;76;p14"/>
          <p:cNvSpPr txBox="1"/>
          <p:nvPr>
            <p:ph idx="1" type="body"/>
          </p:nvPr>
        </p:nvSpPr>
        <p:spPr>
          <a:xfrm>
            <a:off x="471900" y="1747325"/>
            <a:ext cx="8222100" cy="3281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English is a core subject at Year 9. All students English at Year 9. </a:t>
            </a:r>
            <a:endParaRPr sz="1600"/>
          </a:p>
          <a:p>
            <a:pPr indent="0" lvl="0" marL="457200" rtl="0" algn="l">
              <a:spcBef>
                <a:spcPts val="0"/>
              </a:spcBef>
              <a:spcAft>
                <a:spcPts val="0"/>
              </a:spcAft>
              <a:buNone/>
            </a:pPr>
            <a:r>
              <a:t/>
            </a:r>
            <a:endParaRPr sz="800"/>
          </a:p>
          <a:p>
            <a:pPr indent="-330200" lvl="0" marL="457200" rtl="0" algn="l">
              <a:spcBef>
                <a:spcPts val="0"/>
              </a:spcBef>
              <a:spcAft>
                <a:spcPts val="0"/>
              </a:spcAft>
              <a:buSzPts val="1600"/>
              <a:buChar char="●"/>
            </a:pPr>
            <a:r>
              <a:rPr lang="en" sz="1600"/>
              <a:t>Developing reading and viewing, writing and listening and speaking skills are the key foci Year 9 English.</a:t>
            </a:r>
            <a:endParaRPr sz="1600"/>
          </a:p>
          <a:p>
            <a:pPr indent="0" lvl="0" marL="457200" rtl="0" algn="l">
              <a:spcBef>
                <a:spcPts val="0"/>
              </a:spcBef>
              <a:spcAft>
                <a:spcPts val="0"/>
              </a:spcAft>
              <a:buNone/>
            </a:pPr>
            <a:r>
              <a:t/>
            </a:r>
            <a:endParaRPr sz="900"/>
          </a:p>
          <a:p>
            <a:pPr indent="-330200" lvl="0" marL="457200" rtl="0" algn="l">
              <a:spcBef>
                <a:spcPts val="0"/>
              </a:spcBef>
              <a:spcAft>
                <a:spcPts val="0"/>
              </a:spcAft>
              <a:buSzPts val="1600"/>
              <a:buChar char="●"/>
            </a:pPr>
            <a:r>
              <a:rPr lang="en" sz="1600"/>
              <a:t>Students continue to develop their vocabulary and comprehension skills through reading and studying a variety of texts that explore a range of social contexts and </a:t>
            </a:r>
            <a:r>
              <a:rPr lang="en" sz="1600"/>
              <a:t>issues</a:t>
            </a:r>
            <a:r>
              <a:rPr lang="en" sz="1600"/>
              <a:t>.  </a:t>
            </a:r>
            <a:endParaRPr sz="1600"/>
          </a:p>
          <a:p>
            <a:pPr indent="0" lvl="0" marL="457200" rtl="0" algn="l">
              <a:spcBef>
                <a:spcPts val="0"/>
              </a:spcBef>
              <a:spcAft>
                <a:spcPts val="0"/>
              </a:spcAft>
              <a:buNone/>
            </a:pPr>
            <a:r>
              <a:t/>
            </a:r>
            <a:endParaRPr sz="800"/>
          </a:p>
          <a:p>
            <a:pPr indent="-330200" lvl="0" marL="457200" rtl="0" algn="l">
              <a:spcBef>
                <a:spcPts val="0"/>
              </a:spcBef>
              <a:spcAft>
                <a:spcPts val="0"/>
              </a:spcAft>
              <a:buSzPts val="1600"/>
              <a:buChar char="●"/>
            </a:pPr>
            <a:r>
              <a:rPr lang="en" sz="1600"/>
              <a:t>Verbal articulation of ideas are enhanced through formal and informal activities.</a:t>
            </a:r>
            <a:endParaRPr sz="1600"/>
          </a:p>
          <a:p>
            <a:pPr indent="0" lvl="0" marL="0" rtl="0" algn="l">
              <a:spcBef>
                <a:spcPts val="0"/>
              </a:spcBef>
              <a:spcAft>
                <a:spcPts val="0"/>
              </a:spcAft>
              <a:buNone/>
            </a:pPr>
            <a:r>
              <a:t/>
            </a:r>
            <a:endParaRPr sz="700"/>
          </a:p>
          <a:p>
            <a:pPr indent="-330200" lvl="0" marL="457200" rtl="0" algn="l">
              <a:spcBef>
                <a:spcPts val="0"/>
              </a:spcBef>
              <a:spcAft>
                <a:spcPts val="0"/>
              </a:spcAft>
              <a:buSzPts val="1600"/>
              <a:buChar char="●"/>
            </a:pPr>
            <a:r>
              <a:rPr lang="en" sz="1600"/>
              <a:t>Students continue to develop their understanding of the mechanics of the English language with the support of the online platform ‘Education Perfect’. </a:t>
            </a:r>
            <a:endParaRPr sz="1600"/>
          </a:p>
          <a:p>
            <a:pPr indent="0" lvl="0" marL="0" rtl="0" algn="l">
              <a:spcBef>
                <a:spcPts val="1600"/>
              </a:spcBef>
              <a:spcAft>
                <a:spcPts val="0"/>
              </a:spcAft>
              <a:buNone/>
            </a:pPr>
            <a:r>
              <a:t/>
            </a:r>
            <a:endParaRPr sz="1600"/>
          </a:p>
          <a:p>
            <a:pPr indent="0" lvl="0" marL="457200" rtl="0" algn="l">
              <a:spcBef>
                <a:spcPts val="1600"/>
              </a:spcBef>
              <a:spcAft>
                <a:spcPts val="1600"/>
              </a:spcAft>
              <a:buNone/>
            </a:pPr>
            <a:r>
              <a:t/>
            </a:r>
            <a:endParaRPr sz="1600"/>
          </a:p>
        </p:txBody>
      </p:sp>
      <p:pic>
        <p:nvPicPr>
          <p:cNvPr id="77" name="Google Shape;77;p14"/>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78" name="Google Shape;78;p14"/>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82" name="Shape 82"/>
        <p:cNvGrpSpPr/>
        <p:nvPr/>
      </p:nvGrpSpPr>
      <p:grpSpPr>
        <a:xfrm>
          <a:off x="0" y="0"/>
          <a:ext cx="0" cy="0"/>
          <a:chOff x="0" y="0"/>
          <a:chExt cx="0" cy="0"/>
        </a:xfrm>
      </p:grpSpPr>
      <p:sp>
        <p:nvSpPr>
          <p:cNvPr id="83" name="Google Shape;83;p1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Year 9 English Electives: </a:t>
            </a:r>
            <a:endParaRPr/>
          </a:p>
        </p:txBody>
      </p:sp>
      <p:sp>
        <p:nvSpPr>
          <p:cNvPr id="84" name="Google Shape;84;p15"/>
          <p:cNvSpPr txBox="1"/>
          <p:nvPr>
            <p:ph idx="1" type="body"/>
          </p:nvPr>
        </p:nvSpPr>
        <p:spPr>
          <a:xfrm>
            <a:off x="471900" y="1747325"/>
            <a:ext cx="8222100" cy="3281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rPr lang="en" sz="1600"/>
              <a:t>Year 9 English Electives: 								</a:t>
            </a:r>
            <a:endParaRPr sz="1600"/>
          </a:p>
          <a:p>
            <a:pPr indent="0" lvl="0" marL="457200" rtl="0" algn="l">
              <a:spcBef>
                <a:spcPts val="1600"/>
              </a:spcBef>
              <a:spcAft>
                <a:spcPts val="0"/>
              </a:spcAft>
              <a:buNone/>
            </a:pPr>
            <a:r>
              <a:rPr lang="en" sz="1600"/>
              <a:t>Cinema Studies </a:t>
            </a:r>
            <a:endParaRPr sz="1600"/>
          </a:p>
          <a:p>
            <a:pPr indent="0" lvl="0" marL="457200" rtl="0" algn="l">
              <a:spcBef>
                <a:spcPts val="0"/>
              </a:spcBef>
              <a:spcAft>
                <a:spcPts val="0"/>
              </a:spcAft>
              <a:buNone/>
            </a:pPr>
            <a:r>
              <a:rPr lang="en" sz="1600"/>
              <a:t>Creative Writing </a:t>
            </a:r>
            <a:endParaRPr sz="1600"/>
          </a:p>
          <a:p>
            <a:pPr indent="0" lvl="0" marL="457200" rtl="0" algn="l">
              <a:spcBef>
                <a:spcPts val="0"/>
              </a:spcBef>
              <a:spcAft>
                <a:spcPts val="0"/>
              </a:spcAft>
              <a:buNone/>
            </a:pPr>
            <a:r>
              <a:rPr lang="en" sz="1600"/>
              <a:t>Literature</a:t>
            </a:r>
            <a:endParaRPr sz="1600"/>
          </a:p>
          <a:p>
            <a:pPr indent="0" lvl="0" marL="457200" rtl="0" algn="l">
              <a:spcBef>
                <a:spcPts val="0"/>
              </a:spcBef>
              <a:spcAft>
                <a:spcPts val="0"/>
              </a:spcAft>
              <a:buNone/>
            </a:pPr>
            <a:r>
              <a:t/>
            </a:r>
            <a:endParaRPr sz="1600"/>
          </a:p>
          <a:p>
            <a:pPr indent="-330200" lvl="0" marL="457200" rtl="0" algn="l">
              <a:spcBef>
                <a:spcPts val="0"/>
              </a:spcBef>
              <a:spcAft>
                <a:spcPts val="0"/>
              </a:spcAft>
              <a:buSzPts val="1600"/>
              <a:buChar char="●"/>
            </a:pPr>
            <a:r>
              <a:rPr lang="en" sz="1600"/>
              <a:t>Electives are taken in addition to the core English class</a:t>
            </a:r>
            <a:endParaRPr sz="1600"/>
          </a:p>
          <a:p>
            <a:pPr indent="0" lvl="0" marL="457200" rtl="0" algn="l">
              <a:spcBef>
                <a:spcPts val="1600"/>
              </a:spcBef>
              <a:spcAft>
                <a:spcPts val="0"/>
              </a:spcAft>
              <a:buNone/>
            </a:pPr>
            <a:r>
              <a:t/>
            </a:r>
            <a:endParaRPr sz="1600"/>
          </a:p>
          <a:p>
            <a:pPr indent="-330200" lvl="0" marL="457200" rtl="0" algn="l">
              <a:spcBef>
                <a:spcPts val="0"/>
              </a:spcBef>
              <a:spcAft>
                <a:spcPts val="0"/>
              </a:spcAft>
              <a:buSzPts val="1600"/>
              <a:buChar char="●"/>
            </a:pPr>
            <a:r>
              <a:rPr lang="en" sz="1600"/>
              <a:t>Electives run for one semester each</a:t>
            </a:r>
            <a:endParaRPr sz="1600"/>
          </a:p>
          <a:p>
            <a:pPr indent="0" lvl="0" marL="457200" rtl="0" algn="l">
              <a:spcBef>
                <a:spcPts val="1600"/>
              </a:spcBef>
              <a:spcAft>
                <a:spcPts val="1600"/>
              </a:spcAft>
              <a:buNone/>
            </a:pPr>
            <a:r>
              <a:t/>
            </a:r>
            <a:endParaRPr sz="1600"/>
          </a:p>
        </p:txBody>
      </p:sp>
      <p:pic>
        <p:nvPicPr>
          <p:cNvPr id="85" name="Google Shape;85;p15"/>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86" name="Google Shape;86;p15"/>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90" name="Shape 90"/>
        <p:cNvGrpSpPr/>
        <p:nvPr/>
      </p:nvGrpSpPr>
      <p:grpSpPr>
        <a:xfrm>
          <a:off x="0" y="0"/>
          <a:ext cx="0" cy="0"/>
          <a:chOff x="0" y="0"/>
          <a:chExt cx="0" cy="0"/>
        </a:xfrm>
      </p:grpSpPr>
      <p:sp>
        <p:nvSpPr>
          <p:cNvPr id="91" name="Google Shape;91;p16"/>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Year  9 Elective : Cinema Studies </a:t>
            </a:r>
            <a:endParaRPr/>
          </a:p>
        </p:txBody>
      </p:sp>
      <p:sp>
        <p:nvSpPr>
          <p:cNvPr id="92" name="Google Shape;92;p16"/>
          <p:cNvSpPr txBox="1"/>
          <p:nvPr>
            <p:ph idx="1" type="body"/>
          </p:nvPr>
        </p:nvSpPr>
        <p:spPr>
          <a:xfrm>
            <a:off x="471900" y="1919075"/>
            <a:ext cx="8222100" cy="30687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Students develop their own critical </a:t>
            </a:r>
            <a:r>
              <a:rPr lang="en"/>
              <a:t>responses</a:t>
            </a:r>
            <a:r>
              <a:rPr lang="en"/>
              <a:t> to film by viewing and discussing films.  </a:t>
            </a:r>
            <a:endParaRPr/>
          </a:p>
          <a:p>
            <a:pPr indent="0" lvl="0" marL="457200" rtl="0" algn="l">
              <a:spcBef>
                <a:spcPts val="0"/>
              </a:spcBef>
              <a:spcAft>
                <a:spcPts val="0"/>
              </a:spcAft>
              <a:buNone/>
            </a:pPr>
            <a:r>
              <a:t/>
            </a:r>
            <a:endParaRPr sz="1000"/>
          </a:p>
          <a:p>
            <a:pPr indent="-342900" lvl="0" marL="457200" rtl="0" algn="l">
              <a:spcBef>
                <a:spcPts val="0"/>
              </a:spcBef>
              <a:spcAft>
                <a:spcPts val="0"/>
              </a:spcAft>
              <a:buSzPts val="1800"/>
              <a:buChar char="●"/>
            </a:pPr>
            <a:r>
              <a:rPr lang="en"/>
              <a:t>They  learn to identify different cinematic techniques used by different film genres and study films from a range of genres and periods. </a:t>
            </a:r>
            <a:endParaRPr/>
          </a:p>
          <a:p>
            <a:pPr indent="0" lvl="0" marL="457200" rtl="0" algn="l">
              <a:spcBef>
                <a:spcPts val="0"/>
              </a:spcBef>
              <a:spcAft>
                <a:spcPts val="0"/>
              </a:spcAft>
              <a:buNone/>
            </a:pPr>
            <a:r>
              <a:t/>
            </a:r>
            <a:endParaRPr sz="1000"/>
          </a:p>
          <a:p>
            <a:pPr indent="-342900" lvl="0" marL="457200" rtl="0" algn="l">
              <a:spcBef>
                <a:spcPts val="0"/>
              </a:spcBef>
              <a:spcAft>
                <a:spcPts val="0"/>
              </a:spcAft>
              <a:buSzPts val="1800"/>
              <a:buChar char="●"/>
            </a:pPr>
            <a:r>
              <a:rPr lang="en"/>
              <a:t>Students write film reviews, personal responses and essays. </a:t>
            </a:r>
            <a:endParaRPr/>
          </a:p>
          <a:p>
            <a:pPr indent="0" lvl="0" marL="457200" rtl="0" algn="l">
              <a:spcBef>
                <a:spcPts val="0"/>
              </a:spcBef>
              <a:spcAft>
                <a:spcPts val="0"/>
              </a:spcAft>
              <a:buNone/>
            </a:pPr>
            <a:r>
              <a:t/>
            </a:r>
            <a:endParaRPr sz="1000"/>
          </a:p>
          <a:p>
            <a:pPr indent="-342900" lvl="0" marL="457200" rtl="0" algn="l">
              <a:spcBef>
                <a:spcPts val="0"/>
              </a:spcBef>
              <a:spcAft>
                <a:spcPts val="0"/>
              </a:spcAft>
              <a:buSzPts val="1800"/>
              <a:buChar char="●"/>
            </a:pPr>
            <a:r>
              <a:rPr lang="en"/>
              <a:t>Students need to be aware there is a significant emphasis on writing in this subject in addition to studying film. </a:t>
            </a:r>
            <a:endParaRPr/>
          </a:p>
        </p:txBody>
      </p:sp>
      <p:pic>
        <p:nvPicPr>
          <p:cNvPr id="93" name="Google Shape;93;p16"/>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94" name="Google Shape;94;p16"/>
          <p:cNvPicPr preferRelativeResize="0"/>
          <p:nvPr/>
        </p:nvPicPr>
        <p:blipFill>
          <a:blip r:embed="rId4">
            <a:alphaModFix/>
          </a:blip>
          <a:stretch>
            <a:fillRect/>
          </a:stretch>
        </p:blipFill>
        <p:spPr>
          <a:xfrm>
            <a:off x="8171023" y="134502"/>
            <a:ext cx="786027" cy="604225"/>
          </a:xfrm>
          <a:prstGeom prst="rect">
            <a:avLst/>
          </a:prstGeom>
          <a:noFill/>
          <a:ln>
            <a:noFill/>
          </a:ln>
        </p:spPr>
      </p:pic>
      <p:pic>
        <p:nvPicPr>
          <p:cNvPr id="95" name="Google Shape;95;p16"/>
          <p:cNvPicPr preferRelativeResize="0"/>
          <p:nvPr/>
        </p:nvPicPr>
        <p:blipFill>
          <a:blip r:embed="rId5">
            <a:alphaModFix/>
          </a:blip>
          <a:stretch>
            <a:fillRect/>
          </a:stretch>
        </p:blipFill>
        <p:spPr>
          <a:xfrm>
            <a:off x="7695500" y="3139325"/>
            <a:ext cx="918550" cy="9185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99" name="Shape 99"/>
        <p:cNvGrpSpPr/>
        <p:nvPr/>
      </p:nvGrpSpPr>
      <p:grpSpPr>
        <a:xfrm>
          <a:off x="0" y="0"/>
          <a:ext cx="0" cy="0"/>
          <a:chOff x="0" y="0"/>
          <a:chExt cx="0" cy="0"/>
        </a:xfrm>
      </p:grpSpPr>
      <p:sp>
        <p:nvSpPr>
          <p:cNvPr id="100" name="Google Shape;100;p17"/>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Year  9 Elective : Cinema Studies </a:t>
            </a:r>
            <a:endParaRPr/>
          </a:p>
        </p:txBody>
      </p:sp>
      <p:sp>
        <p:nvSpPr>
          <p:cNvPr id="101" name="Google Shape;101;p17"/>
          <p:cNvSpPr txBox="1"/>
          <p:nvPr>
            <p:ph idx="1" type="body"/>
          </p:nvPr>
        </p:nvSpPr>
        <p:spPr>
          <a:xfrm>
            <a:off x="471900" y="1919075"/>
            <a:ext cx="8222100" cy="30687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rPr lang="en"/>
              <a:t>What students have said about Cinema Studies: </a:t>
            </a:r>
            <a:endParaRPr/>
          </a:p>
          <a:p>
            <a:pPr indent="0" lvl="0" marL="0" rtl="0" algn="l">
              <a:lnSpc>
                <a:spcPct val="100000"/>
              </a:lnSpc>
              <a:spcBef>
                <a:spcPts val="1600"/>
              </a:spcBef>
              <a:spcAft>
                <a:spcPts val="0"/>
              </a:spcAft>
              <a:buNone/>
            </a:pPr>
            <a:r>
              <a:rPr i="1" lang="en">
                <a:solidFill>
                  <a:srgbClr val="666666"/>
                </a:solidFill>
                <a:latin typeface="Work Sans"/>
                <a:ea typeface="Work Sans"/>
                <a:cs typeface="Work Sans"/>
                <a:sym typeface="Work Sans"/>
              </a:rPr>
              <a:t>“I enjoyed analysing the films.”</a:t>
            </a:r>
            <a:endParaRPr i="1">
              <a:solidFill>
                <a:srgbClr val="666666"/>
              </a:solidFill>
              <a:latin typeface="Work Sans"/>
              <a:ea typeface="Work Sans"/>
              <a:cs typeface="Work Sans"/>
              <a:sym typeface="Work Sans"/>
            </a:endParaRPr>
          </a:p>
          <a:p>
            <a:pPr indent="0" lvl="0" marL="457200" rtl="0" algn="l">
              <a:lnSpc>
                <a:spcPct val="100000"/>
              </a:lnSpc>
              <a:spcBef>
                <a:spcPts val="0"/>
              </a:spcBef>
              <a:spcAft>
                <a:spcPts val="0"/>
              </a:spcAft>
              <a:buNone/>
            </a:pPr>
            <a:r>
              <a:t/>
            </a:r>
            <a:endParaRPr>
              <a:solidFill>
                <a:srgbClr val="666666"/>
              </a:solidFill>
              <a:latin typeface="Work Sans"/>
              <a:ea typeface="Work Sans"/>
              <a:cs typeface="Work Sans"/>
              <a:sym typeface="Work Sans"/>
            </a:endParaRPr>
          </a:p>
          <a:p>
            <a:pPr indent="0" lvl="0" marL="0" rtl="0" algn="l">
              <a:lnSpc>
                <a:spcPct val="100000"/>
              </a:lnSpc>
              <a:spcBef>
                <a:spcPts val="0"/>
              </a:spcBef>
              <a:spcAft>
                <a:spcPts val="0"/>
              </a:spcAft>
              <a:buNone/>
            </a:pPr>
            <a:r>
              <a:rPr i="1" lang="en">
                <a:solidFill>
                  <a:srgbClr val="666666"/>
                </a:solidFill>
                <a:latin typeface="Work Sans"/>
                <a:ea typeface="Work Sans"/>
                <a:cs typeface="Work Sans"/>
                <a:sym typeface="Work Sans"/>
              </a:rPr>
              <a:t>“You’ll be surrounded by people with the same interests.”</a:t>
            </a:r>
            <a:endParaRPr i="1">
              <a:solidFill>
                <a:srgbClr val="666666"/>
              </a:solidFill>
              <a:latin typeface="Work Sans"/>
              <a:ea typeface="Work Sans"/>
              <a:cs typeface="Work Sans"/>
              <a:sym typeface="Work Sans"/>
            </a:endParaRPr>
          </a:p>
          <a:p>
            <a:pPr indent="0" lvl="0" marL="457200" rtl="0" algn="l">
              <a:spcBef>
                <a:spcPts val="0"/>
              </a:spcBef>
              <a:spcAft>
                <a:spcPts val="1600"/>
              </a:spcAft>
              <a:buNone/>
            </a:pPr>
            <a:r>
              <a:t/>
            </a:r>
            <a:endParaRPr/>
          </a:p>
        </p:txBody>
      </p:sp>
      <p:pic>
        <p:nvPicPr>
          <p:cNvPr id="102" name="Google Shape;102;p17"/>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103" name="Google Shape;103;p17"/>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107" name="Shape 107"/>
        <p:cNvGrpSpPr/>
        <p:nvPr/>
      </p:nvGrpSpPr>
      <p:grpSpPr>
        <a:xfrm>
          <a:off x="0" y="0"/>
          <a:ext cx="0" cy="0"/>
          <a:chOff x="0" y="0"/>
          <a:chExt cx="0" cy="0"/>
        </a:xfrm>
      </p:grpSpPr>
      <p:sp>
        <p:nvSpPr>
          <p:cNvPr id="108" name="Google Shape;108;p18"/>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Year  9 Elective: Creative Writing</a:t>
            </a:r>
            <a:endParaRPr/>
          </a:p>
        </p:txBody>
      </p:sp>
      <p:sp>
        <p:nvSpPr>
          <p:cNvPr id="109" name="Google Shape;109;p18"/>
          <p:cNvSpPr txBox="1"/>
          <p:nvPr>
            <p:ph idx="1" type="body"/>
          </p:nvPr>
        </p:nvSpPr>
        <p:spPr>
          <a:xfrm>
            <a:off x="471900" y="1919075"/>
            <a:ext cx="8222100" cy="30357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Students are provided with the opportunity to explore different styles of writing and to create their own anthology of short creative pieces.</a:t>
            </a:r>
            <a:endParaRPr/>
          </a:p>
          <a:p>
            <a:pPr indent="0" lvl="0" marL="457200" rtl="0" algn="l">
              <a:spcBef>
                <a:spcPts val="0"/>
              </a:spcBef>
              <a:spcAft>
                <a:spcPts val="0"/>
              </a:spcAft>
              <a:buNone/>
            </a:pPr>
            <a:r>
              <a:t/>
            </a:r>
            <a:endParaRPr/>
          </a:p>
          <a:p>
            <a:pPr indent="-342900" lvl="0" marL="457200" rtl="0" algn="l">
              <a:spcBef>
                <a:spcPts val="0"/>
              </a:spcBef>
              <a:spcAft>
                <a:spcPts val="0"/>
              </a:spcAft>
              <a:buSzPts val="1800"/>
              <a:buChar char="●"/>
            </a:pPr>
            <a:r>
              <a:rPr lang="en"/>
              <a:t>Students experiment writing in different genres including: prose, short stories, script writing and poetry. </a:t>
            </a:r>
            <a:endParaRPr/>
          </a:p>
          <a:p>
            <a:pPr indent="0" lvl="0" marL="457200" rtl="0" algn="l">
              <a:spcBef>
                <a:spcPts val="0"/>
              </a:spcBef>
              <a:spcAft>
                <a:spcPts val="0"/>
              </a:spcAft>
              <a:buNone/>
            </a:pPr>
            <a:r>
              <a:t/>
            </a:r>
            <a:endParaRPr sz="100"/>
          </a:p>
          <a:p>
            <a:pPr indent="-342900" lvl="0" marL="457200" rtl="0" algn="l">
              <a:spcBef>
                <a:spcPts val="1600"/>
              </a:spcBef>
              <a:spcAft>
                <a:spcPts val="0"/>
              </a:spcAft>
              <a:buSzPts val="1800"/>
              <a:buChar char="●"/>
            </a:pPr>
            <a:r>
              <a:rPr lang="en"/>
              <a:t>Students need to be aware that there is a significant emphasis on writing in this subject. </a:t>
            </a:r>
            <a:endParaRPr/>
          </a:p>
          <a:p>
            <a:pPr indent="0" lvl="0" marL="457200" rtl="0" algn="l">
              <a:spcBef>
                <a:spcPts val="1600"/>
              </a:spcBef>
              <a:spcAft>
                <a:spcPts val="1600"/>
              </a:spcAft>
              <a:buNone/>
            </a:pPr>
            <a:r>
              <a:t/>
            </a:r>
            <a:endParaRPr/>
          </a:p>
        </p:txBody>
      </p:sp>
      <p:pic>
        <p:nvPicPr>
          <p:cNvPr id="110" name="Google Shape;110;p18"/>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111" name="Google Shape;111;p18"/>
          <p:cNvPicPr preferRelativeResize="0"/>
          <p:nvPr/>
        </p:nvPicPr>
        <p:blipFill>
          <a:blip r:embed="rId4">
            <a:alphaModFix/>
          </a:blip>
          <a:stretch>
            <a:fillRect/>
          </a:stretch>
        </p:blipFill>
        <p:spPr>
          <a:xfrm>
            <a:off x="8171023" y="134502"/>
            <a:ext cx="786027" cy="604225"/>
          </a:xfrm>
          <a:prstGeom prst="rect">
            <a:avLst/>
          </a:prstGeom>
          <a:noFill/>
          <a:ln>
            <a:noFill/>
          </a:ln>
        </p:spPr>
      </p:pic>
      <p:pic>
        <p:nvPicPr>
          <p:cNvPr id="112" name="Google Shape;112;p18"/>
          <p:cNvPicPr preferRelativeResize="0"/>
          <p:nvPr/>
        </p:nvPicPr>
        <p:blipFill>
          <a:blip r:embed="rId5">
            <a:alphaModFix/>
          </a:blip>
          <a:stretch>
            <a:fillRect/>
          </a:stretch>
        </p:blipFill>
        <p:spPr>
          <a:xfrm>
            <a:off x="7838525" y="3819400"/>
            <a:ext cx="1012126" cy="101212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116" name="Shape 116"/>
        <p:cNvGrpSpPr/>
        <p:nvPr/>
      </p:nvGrpSpPr>
      <p:grpSpPr>
        <a:xfrm>
          <a:off x="0" y="0"/>
          <a:ext cx="0" cy="0"/>
          <a:chOff x="0" y="0"/>
          <a:chExt cx="0" cy="0"/>
        </a:xfrm>
      </p:grpSpPr>
      <p:sp>
        <p:nvSpPr>
          <p:cNvPr id="117" name="Google Shape;117;p19"/>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Year  9 Elective: Creative Writing</a:t>
            </a:r>
            <a:endParaRPr/>
          </a:p>
        </p:txBody>
      </p:sp>
      <p:sp>
        <p:nvSpPr>
          <p:cNvPr id="118" name="Google Shape;118;p19"/>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rPr lang="en"/>
              <a:t>What students have said about Creative Writing:</a:t>
            </a:r>
            <a:endParaRPr/>
          </a:p>
          <a:p>
            <a:pPr indent="0" lvl="0" marL="0" rtl="0" algn="l">
              <a:lnSpc>
                <a:spcPct val="150000"/>
              </a:lnSpc>
              <a:spcBef>
                <a:spcPts val="1600"/>
              </a:spcBef>
              <a:spcAft>
                <a:spcPts val="0"/>
              </a:spcAft>
              <a:buNone/>
            </a:pPr>
            <a:r>
              <a:rPr lang="en" sz="600">
                <a:solidFill>
                  <a:srgbClr val="666666"/>
                </a:solidFill>
              </a:rPr>
              <a:t> </a:t>
            </a:r>
            <a:r>
              <a:rPr i="1" lang="en">
                <a:solidFill>
                  <a:srgbClr val="666666"/>
                </a:solidFill>
              </a:rPr>
              <a:t>“It gave me the freedom to write whatever I wanted.” </a:t>
            </a:r>
            <a:endParaRPr i="1">
              <a:solidFill>
                <a:srgbClr val="666666"/>
              </a:solidFill>
            </a:endParaRPr>
          </a:p>
          <a:p>
            <a:pPr indent="0" lvl="0" marL="0" rtl="0" algn="l">
              <a:lnSpc>
                <a:spcPct val="115000"/>
              </a:lnSpc>
              <a:spcBef>
                <a:spcPts val="1600"/>
              </a:spcBef>
              <a:spcAft>
                <a:spcPts val="0"/>
              </a:spcAft>
              <a:buNone/>
            </a:pPr>
            <a:r>
              <a:rPr i="1" lang="en">
                <a:solidFill>
                  <a:srgbClr val="666666"/>
                </a:solidFill>
              </a:rPr>
              <a:t>“Creating five pieces of whatever I wanted was my absolute highlight because we got to experiment with our own styles.” </a:t>
            </a:r>
            <a:endParaRPr i="1">
              <a:solidFill>
                <a:srgbClr val="666666"/>
              </a:solidFill>
            </a:endParaRPr>
          </a:p>
          <a:p>
            <a:pPr indent="0" lvl="0" marL="0" rtl="0" algn="l">
              <a:lnSpc>
                <a:spcPct val="115000"/>
              </a:lnSpc>
              <a:spcBef>
                <a:spcPts val="0"/>
              </a:spcBef>
              <a:spcAft>
                <a:spcPts val="0"/>
              </a:spcAft>
              <a:buNone/>
            </a:pPr>
            <a:r>
              <a:t/>
            </a:r>
            <a:endParaRPr i="1">
              <a:solidFill>
                <a:srgbClr val="666666"/>
              </a:solidFill>
            </a:endParaRPr>
          </a:p>
          <a:p>
            <a:pPr indent="0" lvl="0" marL="0" rtl="0" algn="l">
              <a:lnSpc>
                <a:spcPct val="115000"/>
              </a:lnSpc>
              <a:spcBef>
                <a:spcPts val="0"/>
              </a:spcBef>
              <a:spcAft>
                <a:spcPts val="0"/>
              </a:spcAft>
              <a:buNone/>
            </a:pPr>
            <a:r>
              <a:rPr i="1" lang="en">
                <a:solidFill>
                  <a:srgbClr val="666666"/>
                </a:solidFill>
              </a:rPr>
              <a:t>“It was enjoyable.” </a:t>
            </a:r>
            <a:endParaRPr i="1">
              <a:solidFill>
                <a:srgbClr val="666666"/>
              </a:solidFill>
            </a:endParaRPr>
          </a:p>
          <a:p>
            <a:pPr indent="0" lvl="0" marL="457200" rtl="0" algn="l">
              <a:spcBef>
                <a:spcPts val="0"/>
              </a:spcBef>
              <a:spcAft>
                <a:spcPts val="0"/>
              </a:spcAft>
              <a:buNone/>
            </a:pPr>
            <a:r>
              <a:t/>
            </a:r>
            <a:endParaRPr/>
          </a:p>
          <a:p>
            <a:pPr indent="0" lvl="0" marL="457200" rtl="0" algn="l">
              <a:spcBef>
                <a:spcPts val="1600"/>
              </a:spcBef>
              <a:spcAft>
                <a:spcPts val="1600"/>
              </a:spcAft>
              <a:buNone/>
            </a:pPr>
            <a:r>
              <a:t/>
            </a:r>
            <a:endParaRPr/>
          </a:p>
        </p:txBody>
      </p:sp>
      <p:pic>
        <p:nvPicPr>
          <p:cNvPr id="119" name="Google Shape;119;p19"/>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120" name="Google Shape;120;p19"/>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124" name="Shape 124"/>
        <p:cNvGrpSpPr/>
        <p:nvPr/>
      </p:nvGrpSpPr>
      <p:grpSpPr>
        <a:xfrm>
          <a:off x="0" y="0"/>
          <a:ext cx="0" cy="0"/>
          <a:chOff x="0" y="0"/>
          <a:chExt cx="0" cy="0"/>
        </a:xfrm>
      </p:grpSpPr>
      <p:sp>
        <p:nvSpPr>
          <p:cNvPr id="125" name="Google Shape;125;p20"/>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Year  9 Elective: Literature </a:t>
            </a:r>
            <a:endParaRPr/>
          </a:p>
        </p:txBody>
      </p:sp>
      <p:sp>
        <p:nvSpPr>
          <p:cNvPr id="126" name="Google Shape;126;p20"/>
          <p:cNvSpPr txBox="1"/>
          <p:nvPr>
            <p:ph idx="1" type="body"/>
          </p:nvPr>
        </p:nvSpPr>
        <p:spPr>
          <a:xfrm>
            <a:off x="471900" y="1725700"/>
            <a:ext cx="8222100" cy="33507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Literature is for students who enjoy reading and studying texts and wish to develop their creative writing. Students will study the world of the author through texts such as novels, plays and short stories. </a:t>
            </a:r>
            <a:endParaRPr/>
          </a:p>
          <a:p>
            <a:pPr indent="-342900" lvl="0" marL="457200" rtl="0" algn="l">
              <a:spcBef>
                <a:spcPts val="0"/>
              </a:spcBef>
              <a:spcAft>
                <a:spcPts val="0"/>
              </a:spcAft>
              <a:buSzPts val="1800"/>
              <a:buChar char="●"/>
            </a:pPr>
            <a:r>
              <a:rPr lang="en"/>
              <a:t>Filmic techniques are studied in order to learn about choices directors make during the construction of a film. </a:t>
            </a:r>
            <a:endParaRPr/>
          </a:p>
          <a:p>
            <a:pPr indent="-342900" lvl="0" marL="457200" rtl="0" algn="l">
              <a:spcBef>
                <a:spcPts val="0"/>
              </a:spcBef>
              <a:spcAft>
                <a:spcPts val="0"/>
              </a:spcAft>
              <a:buSzPts val="1800"/>
              <a:buChar char="●"/>
            </a:pPr>
            <a:r>
              <a:rPr lang="en"/>
              <a:t>Students keep a journal of their writing as part of their assessment. </a:t>
            </a:r>
            <a:endParaRPr/>
          </a:p>
          <a:p>
            <a:pPr indent="-342900" lvl="0" marL="457200" rtl="0" algn="l">
              <a:spcBef>
                <a:spcPts val="0"/>
              </a:spcBef>
              <a:spcAft>
                <a:spcPts val="0"/>
              </a:spcAft>
              <a:buSzPts val="1800"/>
              <a:buChar char="●"/>
            </a:pPr>
            <a:r>
              <a:rPr lang="en"/>
              <a:t>There is significant emphasis on reading and writing. </a:t>
            </a:r>
            <a:endParaRPr/>
          </a:p>
          <a:p>
            <a:pPr indent="0" lvl="0" marL="45720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pic>
        <p:nvPicPr>
          <p:cNvPr id="127" name="Google Shape;127;p20"/>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128" name="Google Shape;128;p20"/>
          <p:cNvPicPr preferRelativeResize="0"/>
          <p:nvPr/>
        </p:nvPicPr>
        <p:blipFill>
          <a:blip r:embed="rId4">
            <a:alphaModFix/>
          </a:blip>
          <a:stretch>
            <a:fillRect/>
          </a:stretch>
        </p:blipFill>
        <p:spPr>
          <a:xfrm>
            <a:off x="8171023" y="134502"/>
            <a:ext cx="786027" cy="604225"/>
          </a:xfrm>
          <a:prstGeom prst="rect">
            <a:avLst/>
          </a:prstGeom>
          <a:noFill/>
          <a:ln>
            <a:noFill/>
          </a:ln>
        </p:spPr>
      </p:pic>
      <p:pic>
        <p:nvPicPr>
          <p:cNvPr id="129" name="Google Shape;129;p20"/>
          <p:cNvPicPr preferRelativeResize="0"/>
          <p:nvPr/>
        </p:nvPicPr>
        <p:blipFill>
          <a:blip r:embed="rId5">
            <a:alphaModFix/>
          </a:blip>
          <a:stretch>
            <a:fillRect/>
          </a:stretch>
        </p:blipFill>
        <p:spPr>
          <a:xfrm>
            <a:off x="3154450" y="4184600"/>
            <a:ext cx="2963951" cy="8468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133" name="Shape 133"/>
        <p:cNvGrpSpPr/>
        <p:nvPr/>
      </p:nvGrpSpPr>
      <p:grpSpPr>
        <a:xfrm>
          <a:off x="0" y="0"/>
          <a:ext cx="0" cy="0"/>
          <a:chOff x="0" y="0"/>
          <a:chExt cx="0" cy="0"/>
        </a:xfrm>
      </p:grpSpPr>
      <p:sp>
        <p:nvSpPr>
          <p:cNvPr id="134" name="Google Shape;134;p21"/>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Year  9 Elective: Literature </a:t>
            </a:r>
            <a:endParaRPr/>
          </a:p>
        </p:txBody>
      </p:sp>
      <p:sp>
        <p:nvSpPr>
          <p:cNvPr id="135" name="Google Shape;135;p21"/>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rPr lang="en"/>
              <a:t>What students have said about Literature: </a:t>
            </a:r>
            <a:endParaRPr/>
          </a:p>
          <a:p>
            <a:pPr indent="0" lvl="0" marL="0" rtl="0" algn="l">
              <a:lnSpc>
                <a:spcPct val="100000"/>
              </a:lnSpc>
              <a:spcBef>
                <a:spcPts val="1600"/>
              </a:spcBef>
              <a:spcAft>
                <a:spcPts val="0"/>
              </a:spcAft>
              <a:buNone/>
            </a:pPr>
            <a:r>
              <a:rPr i="1" lang="en">
                <a:solidFill>
                  <a:srgbClr val="666666"/>
                </a:solidFill>
                <a:latin typeface="Work Sans"/>
                <a:ea typeface="Work Sans"/>
                <a:cs typeface="Work Sans"/>
                <a:sym typeface="Work Sans"/>
              </a:rPr>
              <a:t>“I thought the book we read was going to be really boring, but it was actually quite exciting.”</a:t>
            </a:r>
            <a:endParaRPr i="1">
              <a:solidFill>
                <a:srgbClr val="666666"/>
              </a:solidFill>
              <a:latin typeface="Work Sans"/>
              <a:ea typeface="Work Sans"/>
              <a:cs typeface="Work Sans"/>
              <a:sym typeface="Work Sans"/>
            </a:endParaRPr>
          </a:p>
          <a:p>
            <a:pPr indent="0" lvl="0" marL="0" rtl="0" algn="l">
              <a:lnSpc>
                <a:spcPct val="100000"/>
              </a:lnSpc>
              <a:spcBef>
                <a:spcPts val="0"/>
              </a:spcBef>
              <a:spcAft>
                <a:spcPts val="0"/>
              </a:spcAft>
              <a:buNone/>
            </a:pPr>
            <a:r>
              <a:t/>
            </a:r>
            <a:endParaRPr>
              <a:solidFill>
                <a:srgbClr val="666666"/>
              </a:solidFill>
              <a:latin typeface="Work Sans"/>
              <a:ea typeface="Work Sans"/>
              <a:cs typeface="Work Sans"/>
              <a:sym typeface="Work Sans"/>
            </a:endParaRPr>
          </a:p>
          <a:p>
            <a:pPr indent="0" lvl="0" marL="0" rtl="0" algn="l">
              <a:lnSpc>
                <a:spcPct val="100000"/>
              </a:lnSpc>
              <a:spcBef>
                <a:spcPts val="0"/>
              </a:spcBef>
              <a:spcAft>
                <a:spcPts val="0"/>
              </a:spcAft>
              <a:buNone/>
            </a:pPr>
            <a:r>
              <a:rPr i="1" lang="en">
                <a:solidFill>
                  <a:srgbClr val="666666"/>
                </a:solidFill>
                <a:latin typeface="Work Sans"/>
                <a:ea typeface="Work Sans"/>
                <a:cs typeface="Work Sans"/>
                <a:sym typeface="Work Sans"/>
              </a:rPr>
              <a:t>“I look forward to find out what we’ll be studying. Reading a good book alongside one another is one of my favourite things because I can talk about it.”</a:t>
            </a:r>
            <a:endParaRPr i="1">
              <a:solidFill>
                <a:srgbClr val="666666"/>
              </a:solidFill>
              <a:latin typeface="Work Sans"/>
              <a:ea typeface="Work Sans"/>
              <a:cs typeface="Work Sans"/>
              <a:sym typeface="Work Sans"/>
            </a:endParaRPr>
          </a:p>
          <a:p>
            <a:pPr indent="0" lvl="0" marL="457200" rtl="0" algn="l">
              <a:spcBef>
                <a:spcPts val="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pic>
        <p:nvPicPr>
          <p:cNvPr id="136" name="Google Shape;136;p21"/>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137" name="Google Shape;137;p21"/>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