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8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Positive Education? </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15151"/>
                </a:solidFill>
                <a:highlight>
                  <a:srgbClr val="FFFFFF"/>
                </a:highlight>
                <a:latin typeface="Arial"/>
                <a:ea typeface="Arial"/>
                <a:cs typeface="Arial"/>
                <a:sym typeface="Arial"/>
              </a:rPr>
              <a:t>Our Positive Education curriculum is explicitly designed to support your child to establish optimistic habits of mind that propel them forward in their learning, personal development and character. The Wellbeing Curriculum we implement at Year 7 teaches the skills of wellbeing to actively develop within our students optimism, </a:t>
            </a:r>
            <a:r>
              <a:rPr lang="en" sz="1200">
                <a:solidFill>
                  <a:srgbClr val="515151"/>
                </a:solidFill>
                <a:highlight>
                  <a:srgbClr val="FFFFFF"/>
                </a:highlight>
                <a:latin typeface="Arial"/>
                <a:ea typeface="Arial"/>
                <a:cs typeface="Arial"/>
                <a:sym typeface="Arial"/>
              </a:rPr>
              <a:t>resilience</a:t>
            </a:r>
            <a:r>
              <a:rPr lang="en" sz="1200">
                <a:solidFill>
                  <a:srgbClr val="515151"/>
                </a:solidFill>
                <a:highlight>
                  <a:srgbClr val="FFFFFF"/>
                </a:highlight>
                <a:latin typeface="Arial"/>
                <a:ea typeface="Arial"/>
                <a:cs typeface="Arial"/>
                <a:sym typeface="Arial"/>
              </a:rPr>
              <a:t>, grit and compassion.</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2948975" y="2931988"/>
            <a:ext cx="2914650"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Positive Education</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In Term 1, character strengths still feature, but with the main focus being the students’ own relationship with their world and those who inhabit it. The goal here is to put positive relationships at the front and centre of all we do.</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Topics covered:                             </a:t>
            </a:r>
            <a:r>
              <a:rPr lang="en" sz="1200">
                <a:solidFill>
                  <a:srgbClr val="000000"/>
                </a:solidFill>
                <a:latin typeface="Arial"/>
                <a:ea typeface="Arial"/>
                <a:cs typeface="Arial"/>
                <a:sym typeface="Arial"/>
              </a:rPr>
              <a:t>Empathy and Compassion</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Kindness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Connections</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Positivity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6134388" y="296366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Positive Education</a:t>
            </a:r>
            <a:endParaRPr/>
          </a:p>
        </p:txBody>
      </p:sp>
      <p:sp>
        <p:nvSpPr>
          <p:cNvPr id="94" name="Google Shape;94;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In Term 2, students examine their relationship with themselves - identifying things about themselves such as: how they bounce back from adversity; what their own </a:t>
            </a:r>
            <a:r>
              <a:rPr lang="en" sz="1600">
                <a:solidFill>
                  <a:srgbClr val="000000"/>
                </a:solidFill>
                <a:latin typeface="Arial"/>
                <a:ea typeface="Arial"/>
                <a:cs typeface="Arial"/>
                <a:sym typeface="Arial"/>
              </a:rPr>
              <a:t>impulse</a:t>
            </a:r>
            <a:r>
              <a:rPr lang="en" sz="1600">
                <a:solidFill>
                  <a:srgbClr val="000000"/>
                </a:solidFill>
                <a:latin typeface="Arial"/>
                <a:ea typeface="Arial"/>
                <a:cs typeface="Arial"/>
                <a:sym typeface="Arial"/>
              </a:rPr>
              <a:t> control is like and what they admire about their own characters.</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Topics covered: </a:t>
            </a:r>
            <a:endParaRPr sz="16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Self Control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Resilience</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Self Knowledge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7" name="Google Shape;97;p16"/>
          <p:cNvPicPr preferRelativeResize="0"/>
          <p:nvPr/>
        </p:nvPicPr>
        <p:blipFill>
          <a:blip r:embed="rId5">
            <a:alphaModFix/>
          </a:blip>
          <a:stretch>
            <a:fillRect/>
          </a:stretch>
        </p:blipFill>
        <p:spPr>
          <a:xfrm>
            <a:off x="5463238" y="3247938"/>
            <a:ext cx="2981325" cy="153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Positive Education</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latin typeface="Arial"/>
                <a:ea typeface="Arial"/>
                <a:cs typeface="Arial"/>
                <a:sym typeface="Arial"/>
              </a:rPr>
              <a:t>This Term, students start focusing on personal fulfillment and goal setting - looking at strategies to achieve both in their own lives.</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Topics covered:               </a:t>
            </a:r>
            <a:r>
              <a:rPr lang="en" sz="1200">
                <a:solidFill>
                  <a:srgbClr val="000000"/>
                </a:solidFill>
                <a:latin typeface="Arial"/>
                <a:ea typeface="Arial"/>
                <a:cs typeface="Arial"/>
                <a:sym typeface="Arial"/>
              </a:rPr>
              <a:t>Curiosity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Motivation</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Goal Orientation </a:t>
            </a:r>
            <a:r>
              <a:rPr lang="en" sz="1000">
                <a:solidFill>
                  <a:srgbClr val="000000"/>
                </a:solidFill>
                <a:latin typeface="Arial"/>
                <a:ea typeface="Arial"/>
                <a:cs typeface="Arial"/>
                <a:sym typeface="Arial"/>
              </a:rPr>
              <a:t>                                 </a:t>
            </a:r>
            <a:endParaRPr/>
          </a:p>
        </p:txBody>
      </p:sp>
      <p:pic>
        <p:nvPicPr>
          <p:cNvPr id="104" name="Google Shape;104;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6" name="Google Shape;106;p17"/>
          <p:cNvPicPr preferRelativeResize="0"/>
          <p:nvPr/>
        </p:nvPicPr>
        <p:blipFill>
          <a:blip r:embed="rId5">
            <a:alphaModFix/>
          </a:blip>
          <a:stretch>
            <a:fillRect/>
          </a:stretch>
        </p:blipFill>
        <p:spPr>
          <a:xfrm>
            <a:off x="6239100" y="2762950"/>
            <a:ext cx="2000675" cy="137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Positive Education</a:t>
            </a:r>
            <a:endParaRPr/>
          </a:p>
        </p:txBody>
      </p:sp>
      <p:sp>
        <p:nvSpPr>
          <p:cNvPr id="112" name="Google Shape;112;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also undertake a special project that enables them to explore an area of wellbeing that they would like to pursue further.</a:t>
            </a:r>
            <a:endParaRPr/>
          </a:p>
          <a:p>
            <a:pPr indent="0" lvl="0" marL="0" rtl="0" algn="l">
              <a:spcBef>
                <a:spcPts val="1600"/>
              </a:spcBef>
              <a:spcAft>
                <a:spcPts val="1600"/>
              </a:spcAft>
              <a:buNone/>
            </a:pPr>
            <a:r>
              <a:t/>
            </a:r>
            <a:endParaRPr/>
          </a:p>
        </p:txBody>
      </p:sp>
      <p:pic>
        <p:nvPicPr>
          <p:cNvPr id="113" name="Google Shape;113;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4" name="Google Shape;114;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5" name="Google Shape;115;p18"/>
          <p:cNvPicPr preferRelativeResize="0"/>
          <p:nvPr/>
        </p:nvPicPr>
        <p:blipFill>
          <a:blip r:embed="rId5">
            <a:alphaModFix/>
          </a:blip>
          <a:stretch>
            <a:fillRect/>
          </a:stretch>
        </p:blipFill>
        <p:spPr>
          <a:xfrm>
            <a:off x="3509025" y="3020775"/>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8 Oak Program - our hopes for our students.</a:t>
            </a:r>
            <a:endParaRPr/>
          </a:p>
        </p:txBody>
      </p:sp>
      <p:sp>
        <p:nvSpPr>
          <p:cNvPr id="121" name="Google Shape;121;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hope at the end of Year 8, that students enjoyed the experience of Oak Wellbeing and leave the year level being able draw upon some wellbeing strategies that can help them build positive relationships centred on compassion and respect. We also hope our students learn about their own thought processes and behaviours and how these can impact upon their wellbeing in different ways.</a:t>
            </a:r>
            <a:endParaRPr/>
          </a:p>
        </p:txBody>
      </p:sp>
      <p:pic>
        <p:nvPicPr>
          <p:cNvPr id="122" name="Google Shape;122;p19"/>
          <p:cNvPicPr preferRelativeResize="0"/>
          <p:nvPr/>
        </p:nvPicPr>
        <p:blipFill>
          <a:blip r:embed="rId3">
            <a:alphaModFix/>
          </a:blip>
          <a:stretch>
            <a:fillRect/>
          </a:stretch>
        </p:blipFill>
        <p:spPr>
          <a:xfrm>
            <a:off x="5841175" y="3547450"/>
            <a:ext cx="2399774" cy="149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