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304c3c69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304c3c69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e697866d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e697866d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5304c3c69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304c3c69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304c3c69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304c3c69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304c3c69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304c3c69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304c3c6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304c3c6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304c3c69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304c3c69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23.jpg"/><Relationship Id="rId8"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9.jpg"/><Relationship Id="rId7" Type="http://schemas.openxmlformats.org/officeDocument/2006/relationships/image" Target="../media/image22.jpg"/><Relationship Id="rId8"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1.jpg"/><Relationship Id="rId7"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7 TECHNOLOGIES</a:t>
            </a:r>
            <a:endParaRPr/>
          </a:p>
        </p:txBody>
      </p:sp>
      <p:sp>
        <p:nvSpPr>
          <p:cNvPr id="68" name="Google Shape;68;p13"/>
          <p:cNvSpPr txBox="1"/>
          <p:nvPr>
            <p:ph idx="1" type="subTitle"/>
          </p:nvPr>
        </p:nvSpPr>
        <p:spPr>
          <a:xfrm>
            <a:off x="390525" y="2789122"/>
            <a:ext cx="8222100" cy="68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&amp; TECHNOLOGIES</a:t>
            </a:r>
            <a:endParaRPr/>
          </a:p>
          <a:p>
            <a:pPr indent="0" lvl="0" marL="0" rtl="0" algn="ctr">
              <a:spcBef>
                <a:spcPts val="0"/>
              </a:spcBef>
              <a:spcAft>
                <a:spcPts val="0"/>
              </a:spcAft>
              <a:buNone/>
            </a:pPr>
            <a:r>
              <a:rPr lang="en"/>
              <a:t>DIGITAL TECHNOLOGIES</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55" name="Shape 155"/>
        <p:cNvGrpSpPr/>
        <p:nvPr/>
      </p:nvGrpSpPr>
      <p:grpSpPr>
        <a:xfrm>
          <a:off x="0" y="0"/>
          <a:ext cx="0" cy="0"/>
          <a:chOff x="0" y="0"/>
          <a:chExt cx="0" cy="0"/>
        </a:xfrm>
      </p:grpSpPr>
      <p:sp>
        <p:nvSpPr>
          <p:cNvPr id="156" name="Google Shape;156;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 WORK</a:t>
            </a:r>
            <a:endParaRPr/>
          </a:p>
        </p:txBody>
      </p:sp>
      <p:sp>
        <p:nvSpPr>
          <p:cNvPr id="157" name="Google Shape;157;p22"/>
          <p:cNvSpPr txBox="1"/>
          <p:nvPr>
            <p:ph idx="1" type="body"/>
          </p:nvPr>
        </p:nvSpPr>
        <p:spPr>
          <a:xfrm>
            <a:off x="84775" y="1790400"/>
            <a:ext cx="8872200" cy="326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a:solidFill>
                <a:srgbClr val="000000"/>
              </a:solidFill>
            </a:endParaRPr>
          </a:p>
        </p:txBody>
      </p:sp>
      <p:pic>
        <p:nvPicPr>
          <p:cNvPr id="158" name="Google Shape;158;p22"/>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59" name="Google Shape;159;p22"/>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60" name="Google Shape;160;p22"/>
          <p:cNvSpPr txBox="1"/>
          <p:nvPr/>
        </p:nvSpPr>
        <p:spPr>
          <a:xfrm>
            <a:off x="8742075" y="1790400"/>
            <a:ext cx="3201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61" name="Google Shape;161;p22"/>
          <p:cNvPicPr preferRelativeResize="0"/>
          <p:nvPr/>
        </p:nvPicPr>
        <p:blipFill>
          <a:blip r:embed="rId5">
            <a:alphaModFix/>
          </a:blip>
          <a:stretch>
            <a:fillRect/>
          </a:stretch>
        </p:blipFill>
        <p:spPr>
          <a:xfrm>
            <a:off x="2931100" y="2381300"/>
            <a:ext cx="4215550" cy="2468251"/>
          </a:xfrm>
          <a:prstGeom prst="rect">
            <a:avLst/>
          </a:prstGeom>
          <a:noFill/>
          <a:ln>
            <a:noFill/>
          </a:ln>
        </p:spPr>
      </p:pic>
      <p:pic>
        <p:nvPicPr>
          <p:cNvPr id="162" name="Google Shape;162;p22"/>
          <p:cNvPicPr preferRelativeResize="0"/>
          <p:nvPr/>
        </p:nvPicPr>
        <p:blipFill>
          <a:blip r:embed="rId6">
            <a:alphaModFix/>
          </a:blip>
          <a:stretch>
            <a:fillRect/>
          </a:stretch>
        </p:blipFill>
        <p:spPr>
          <a:xfrm rot="550259">
            <a:off x="4084450" y="366059"/>
            <a:ext cx="3091795" cy="2318852"/>
          </a:xfrm>
          <a:prstGeom prst="rect">
            <a:avLst/>
          </a:prstGeom>
          <a:noFill/>
          <a:ln>
            <a:noFill/>
          </a:ln>
        </p:spPr>
      </p:pic>
      <p:pic>
        <p:nvPicPr>
          <p:cNvPr id="163" name="Google Shape;163;p22"/>
          <p:cNvPicPr preferRelativeResize="0"/>
          <p:nvPr/>
        </p:nvPicPr>
        <p:blipFill>
          <a:blip r:embed="rId7">
            <a:alphaModFix/>
          </a:blip>
          <a:stretch>
            <a:fillRect/>
          </a:stretch>
        </p:blipFill>
        <p:spPr>
          <a:xfrm>
            <a:off x="84775" y="1790400"/>
            <a:ext cx="3553200" cy="2908098"/>
          </a:xfrm>
          <a:prstGeom prst="rect">
            <a:avLst/>
          </a:prstGeom>
          <a:noFill/>
          <a:ln>
            <a:noFill/>
          </a:ln>
        </p:spPr>
      </p:pic>
      <p:pic>
        <p:nvPicPr>
          <p:cNvPr id="164" name="Google Shape;164;p22"/>
          <p:cNvPicPr preferRelativeResize="0"/>
          <p:nvPr/>
        </p:nvPicPr>
        <p:blipFill>
          <a:blip r:embed="rId8">
            <a:alphaModFix/>
          </a:blip>
          <a:stretch>
            <a:fillRect/>
          </a:stretch>
        </p:blipFill>
        <p:spPr>
          <a:xfrm>
            <a:off x="5950725" y="2381301"/>
            <a:ext cx="3006326" cy="2236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68"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933474" y="1956825"/>
            <a:ext cx="3902996" cy="2927247"/>
          </a:xfrm>
          <a:prstGeom prst="rect">
            <a:avLst/>
          </a:prstGeom>
          <a:noFill/>
          <a:ln>
            <a:noFill/>
          </a:ln>
        </p:spPr>
      </p:pic>
      <p:sp>
        <p:nvSpPr>
          <p:cNvPr id="170" name="Google Shape;170;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 WORK</a:t>
            </a:r>
            <a:endParaRPr/>
          </a:p>
        </p:txBody>
      </p:sp>
      <p:sp>
        <p:nvSpPr>
          <p:cNvPr id="171" name="Google Shape;171;p23"/>
          <p:cNvSpPr txBox="1"/>
          <p:nvPr>
            <p:ph idx="1" type="body"/>
          </p:nvPr>
        </p:nvSpPr>
        <p:spPr>
          <a:xfrm>
            <a:off x="84775" y="1790400"/>
            <a:ext cx="8872200" cy="326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a:solidFill>
                <a:srgbClr val="000000"/>
              </a:solidFill>
            </a:endParaRPr>
          </a:p>
        </p:txBody>
      </p:sp>
      <p:pic>
        <p:nvPicPr>
          <p:cNvPr id="172" name="Google Shape;172;p23"/>
          <p:cNvPicPr preferRelativeResize="0"/>
          <p:nvPr/>
        </p:nvPicPr>
        <p:blipFill>
          <a:blip r:embed="rId4">
            <a:alphaModFix/>
          </a:blip>
          <a:stretch>
            <a:fillRect/>
          </a:stretch>
        </p:blipFill>
        <p:spPr>
          <a:xfrm>
            <a:off x="136850" y="134502"/>
            <a:ext cx="1012125" cy="650225"/>
          </a:xfrm>
          <a:prstGeom prst="rect">
            <a:avLst/>
          </a:prstGeom>
          <a:noFill/>
          <a:ln>
            <a:noFill/>
          </a:ln>
        </p:spPr>
      </p:pic>
      <p:pic>
        <p:nvPicPr>
          <p:cNvPr id="173" name="Google Shape;173;p23"/>
          <p:cNvPicPr preferRelativeResize="0"/>
          <p:nvPr/>
        </p:nvPicPr>
        <p:blipFill>
          <a:blip r:embed="rId5">
            <a:alphaModFix/>
          </a:blip>
          <a:stretch>
            <a:fillRect/>
          </a:stretch>
        </p:blipFill>
        <p:spPr>
          <a:xfrm>
            <a:off x="8171023" y="134502"/>
            <a:ext cx="786027" cy="604225"/>
          </a:xfrm>
          <a:prstGeom prst="rect">
            <a:avLst/>
          </a:prstGeom>
          <a:noFill/>
          <a:ln>
            <a:noFill/>
          </a:ln>
        </p:spPr>
      </p:pic>
      <p:sp>
        <p:nvSpPr>
          <p:cNvPr id="174" name="Google Shape;174;p23"/>
          <p:cNvSpPr txBox="1"/>
          <p:nvPr/>
        </p:nvSpPr>
        <p:spPr>
          <a:xfrm>
            <a:off x="8742075" y="1790400"/>
            <a:ext cx="3201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75" name="Google Shape;175;p23"/>
          <p:cNvPicPr preferRelativeResize="0"/>
          <p:nvPr/>
        </p:nvPicPr>
        <p:blipFill>
          <a:blip r:embed="rId6">
            <a:alphaModFix/>
          </a:blip>
          <a:stretch>
            <a:fillRect/>
          </a:stretch>
        </p:blipFill>
        <p:spPr>
          <a:xfrm rot="-5400000">
            <a:off x="5391701" y="1380027"/>
            <a:ext cx="4194822" cy="3146124"/>
          </a:xfrm>
          <a:prstGeom prst="rect">
            <a:avLst/>
          </a:prstGeom>
          <a:noFill/>
          <a:ln>
            <a:noFill/>
          </a:ln>
        </p:spPr>
      </p:pic>
      <p:pic>
        <p:nvPicPr>
          <p:cNvPr id="176" name="Google Shape;176;p23"/>
          <p:cNvPicPr preferRelativeResize="0"/>
          <p:nvPr/>
        </p:nvPicPr>
        <p:blipFill>
          <a:blip r:embed="rId7">
            <a:alphaModFix/>
          </a:blip>
          <a:stretch>
            <a:fillRect/>
          </a:stretch>
        </p:blipFill>
        <p:spPr>
          <a:xfrm rot="-6136460">
            <a:off x="-544773" y="2151200"/>
            <a:ext cx="4128201" cy="3096151"/>
          </a:xfrm>
          <a:prstGeom prst="rect">
            <a:avLst/>
          </a:prstGeom>
          <a:noFill/>
          <a:ln>
            <a:noFill/>
          </a:ln>
        </p:spPr>
      </p:pic>
      <p:pic>
        <p:nvPicPr>
          <p:cNvPr id="177" name="Google Shape;177;p23"/>
          <p:cNvPicPr preferRelativeResize="0"/>
          <p:nvPr/>
        </p:nvPicPr>
        <p:blipFill>
          <a:blip r:embed="rId8">
            <a:alphaModFix/>
          </a:blip>
          <a:stretch>
            <a:fillRect/>
          </a:stretch>
        </p:blipFill>
        <p:spPr>
          <a:xfrm rot="-5400000">
            <a:off x="3314712" y="560984"/>
            <a:ext cx="4074104" cy="30555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81" name="Shape 181"/>
        <p:cNvGrpSpPr/>
        <p:nvPr/>
      </p:nvGrpSpPr>
      <p:grpSpPr>
        <a:xfrm>
          <a:off x="0" y="0"/>
          <a:ext cx="0" cy="0"/>
          <a:chOff x="0" y="0"/>
          <a:chExt cx="0" cy="0"/>
        </a:xfrm>
      </p:grpSpPr>
      <p:sp>
        <p:nvSpPr>
          <p:cNvPr id="182" name="Google Shape;182;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INFORMATION</a:t>
            </a:r>
            <a:endParaRPr/>
          </a:p>
        </p:txBody>
      </p:sp>
      <p:sp>
        <p:nvSpPr>
          <p:cNvPr id="183" name="Google Shape;183;p24"/>
          <p:cNvSpPr txBox="1"/>
          <p:nvPr>
            <p:ph idx="1" type="body"/>
          </p:nvPr>
        </p:nvSpPr>
        <p:spPr>
          <a:xfrm>
            <a:off x="471900" y="1919075"/>
            <a:ext cx="8222100" cy="31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rPr>
              <a:t>Megan Shea</a:t>
            </a:r>
            <a:endParaRPr b="1" sz="2000">
              <a:solidFill>
                <a:srgbClr val="000000"/>
              </a:solidFill>
            </a:endParaRPr>
          </a:p>
          <a:p>
            <a:pPr indent="0" lvl="0" marL="0" rtl="0" algn="l">
              <a:spcBef>
                <a:spcPts val="0"/>
              </a:spcBef>
              <a:spcAft>
                <a:spcPts val="0"/>
              </a:spcAft>
              <a:buNone/>
            </a:pPr>
            <a:r>
              <a:rPr b="1" lang="en" sz="2000">
                <a:solidFill>
                  <a:srgbClr val="000000"/>
                </a:solidFill>
              </a:rPr>
              <a:t>Head of Technologies</a:t>
            </a:r>
            <a:endParaRPr b="1" sz="2000">
              <a:solidFill>
                <a:srgbClr val="000000"/>
              </a:solidFill>
            </a:endParaRPr>
          </a:p>
          <a:p>
            <a:pPr indent="0" lvl="0" marL="0" rtl="0" algn="l">
              <a:spcBef>
                <a:spcPts val="0"/>
              </a:spcBef>
              <a:spcAft>
                <a:spcPts val="0"/>
              </a:spcAft>
              <a:buNone/>
            </a:pPr>
            <a:r>
              <a:rPr b="1" lang="en" sz="2000">
                <a:solidFill>
                  <a:srgbClr val="000000"/>
                </a:solidFill>
              </a:rPr>
              <a:t>sheam@mcararat.catholic.edu.au</a:t>
            </a:r>
            <a:endParaRPr b="1" sz="2000">
              <a:solidFill>
                <a:srgbClr val="000000"/>
              </a:solidFill>
            </a:endParaRPr>
          </a:p>
          <a:p>
            <a:pPr indent="0" lvl="0" marL="0" rtl="0" algn="l">
              <a:spcBef>
                <a:spcPts val="0"/>
              </a:spcBef>
              <a:spcAft>
                <a:spcPts val="0"/>
              </a:spcAft>
              <a:buNone/>
            </a:pPr>
            <a:r>
              <a:t/>
            </a:r>
            <a:endParaRPr b="1" sz="2000">
              <a:solidFill>
                <a:srgbClr val="000000"/>
              </a:solidFill>
            </a:endParaRPr>
          </a:p>
          <a:p>
            <a:pPr indent="0" lvl="0" marL="0" rtl="0" algn="l">
              <a:spcBef>
                <a:spcPts val="0"/>
              </a:spcBef>
              <a:spcAft>
                <a:spcPts val="0"/>
              </a:spcAft>
              <a:buNone/>
            </a:pPr>
            <a:r>
              <a:rPr b="1" lang="en" sz="2000">
                <a:solidFill>
                  <a:srgbClr val="000000"/>
                </a:solidFill>
              </a:rPr>
              <a:t>Speak to: Year 7 Technology Teachers (Mrs North, Mr Peatt, Mrs Spalding, Mr Stewart, Mrs Wilson, Mrs Weir)</a:t>
            </a:r>
            <a:endParaRPr b="1" sz="2000">
              <a:solidFill>
                <a:srgbClr val="000000"/>
              </a:solidFill>
            </a:endParaRPr>
          </a:p>
          <a:p>
            <a:pPr indent="0" lvl="0" marL="0" rtl="0" algn="l">
              <a:spcBef>
                <a:spcPts val="0"/>
              </a:spcBef>
              <a:spcAft>
                <a:spcPts val="0"/>
              </a:spcAft>
              <a:buNone/>
            </a:pPr>
            <a:r>
              <a:rPr b="1" lang="en" sz="2000">
                <a:solidFill>
                  <a:srgbClr val="000000"/>
                </a:solidFill>
              </a:rPr>
              <a:t>Refer to: Subject handbooks</a:t>
            </a:r>
            <a:endParaRPr b="1" sz="2000">
              <a:solidFill>
                <a:srgbClr val="000000"/>
              </a:solidFill>
            </a:endParaRPr>
          </a:p>
          <a:p>
            <a:pPr indent="0" lvl="0" marL="0" rtl="0" algn="l">
              <a:spcBef>
                <a:spcPts val="0"/>
              </a:spcBef>
              <a:spcAft>
                <a:spcPts val="0"/>
              </a:spcAft>
              <a:buNone/>
            </a:pPr>
            <a:r>
              <a:rPr b="1" lang="en" sz="2000">
                <a:solidFill>
                  <a:srgbClr val="000000"/>
                </a:solidFill>
              </a:rPr>
              <a:t>Check us out on Instagram: foodandtechatmarianararat</a:t>
            </a:r>
            <a:endParaRPr b="1" sz="2000">
              <a:solidFill>
                <a:srgbClr val="000000"/>
              </a:solidFill>
            </a:endParaRPr>
          </a:p>
          <a:p>
            <a:pPr indent="0" lvl="0" marL="0" rtl="0" algn="l">
              <a:spcBef>
                <a:spcPts val="0"/>
              </a:spcBef>
              <a:spcAft>
                <a:spcPts val="0"/>
              </a:spcAft>
              <a:buNone/>
            </a:pPr>
            <a:r>
              <a:t/>
            </a:r>
            <a:endParaRPr b="1" sz="2000">
              <a:solidFill>
                <a:srgbClr val="000000"/>
              </a:solidFill>
            </a:endParaRPr>
          </a:p>
          <a:p>
            <a:pPr indent="0" lvl="0" marL="0" rtl="0" algn="l">
              <a:spcBef>
                <a:spcPts val="0"/>
              </a:spcBef>
              <a:spcAft>
                <a:spcPts val="1600"/>
              </a:spcAft>
              <a:buNone/>
            </a:pPr>
            <a:r>
              <a:t/>
            </a:r>
            <a:endParaRPr/>
          </a:p>
        </p:txBody>
      </p:sp>
      <p:pic>
        <p:nvPicPr>
          <p:cNvPr id="184" name="Google Shape;184;p2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85" name="Google Shape;185;p2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86" name="Google Shape;186;p24"/>
          <p:cNvPicPr preferRelativeResize="0"/>
          <p:nvPr/>
        </p:nvPicPr>
        <p:blipFill>
          <a:blip r:embed="rId5">
            <a:alphaModFix/>
          </a:blip>
          <a:stretch>
            <a:fillRect/>
          </a:stretch>
        </p:blipFill>
        <p:spPr>
          <a:xfrm>
            <a:off x="7052725" y="3890600"/>
            <a:ext cx="1679925" cy="110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YEAR 7 - 2021</a:t>
            </a:r>
            <a:endParaRPr/>
          </a:p>
        </p:txBody>
      </p:sp>
      <p:sp>
        <p:nvSpPr>
          <p:cNvPr id="76" name="Google Shape;76;p14"/>
          <p:cNvSpPr txBox="1"/>
          <p:nvPr>
            <p:ph idx="1" type="body"/>
          </p:nvPr>
        </p:nvSpPr>
        <p:spPr>
          <a:xfrm>
            <a:off x="471900" y="1919075"/>
            <a:ext cx="8222100" cy="315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u="sng">
                <a:solidFill>
                  <a:srgbClr val="000000"/>
                </a:solidFill>
              </a:rPr>
              <a:t>All</a:t>
            </a:r>
            <a:r>
              <a:rPr b="1" lang="en">
                <a:solidFill>
                  <a:srgbClr val="000000"/>
                </a:solidFill>
              </a:rPr>
              <a:t> Year 7 students participate in a variety of Technology subjects throughout the year.</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There are </a:t>
            </a:r>
            <a:r>
              <a:rPr b="1" lang="en" u="sng">
                <a:solidFill>
                  <a:srgbClr val="000000"/>
                </a:solidFill>
              </a:rPr>
              <a:t>four</a:t>
            </a:r>
            <a:r>
              <a:rPr b="1" lang="en">
                <a:solidFill>
                  <a:srgbClr val="000000"/>
                </a:solidFill>
              </a:rPr>
              <a:t> Technology subjects taught for a Semester </a:t>
            </a:r>
            <a:r>
              <a:rPr b="1" lang="en" u="sng">
                <a:solidFill>
                  <a:srgbClr val="000000"/>
                </a:solidFill>
              </a:rPr>
              <a:t>only </a:t>
            </a:r>
            <a:r>
              <a:rPr b="1" lang="en">
                <a:solidFill>
                  <a:srgbClr val="000000"/>
                </a:solidFill>
              </a:rPr>
              <a:t>and run for a double period each week:</a:t>
            </a:r>
            <a:endParaRPr b="1">
              <a:solidFill>
                <a:srgbClr val="000000"/>
              </a:solidFill>
            </a:endParaRPr>
          </a:p>
          <a:p>
            <a:pPr indent="0" lvl="0" marL="1371600" rtl="0" algn="l">
              <a:spcBef>
                <a:spcPts val="1600"/>
              </a:spcBef>
              <a:spcAft>
                <a:spcPts val="0"/>
              </a:spcAft>
              <a:buNone/>
            </a:pPr>
            <a:r>
              <a:rPr b="1" lang="en">
                <a:solidFill>
                  <a:srgbClr val="000000"/>
                </a:solidFill>
              </a:rPr>
              <a:t>-Digital Technology		- Product Design</a:t>
            </a:r>
            <a:endParaRPr b="1">
              <a:solidFill>
                <a:srgbClr val="000000"/>
              </a:solidFill>
            </a:endParaRPr>
          </a:p>
          <a:p>
            <a:pPr indent="0" lvl="0" marL="1371600" rtl="0" algn="l">
              <a:spcBef>
                <a:spcPts val="1600"/>
              </a:spcBef>
              <a:spcAft>
                <a:spcPts val="0"/>
              </a:spcAft>
              <a:buNone/>
            </a:pPr>
            <a:r>
              <a:rPr b="1" lang="en">
                <a:solidFill>
                  <a:srgbClr val="000000"/>
                </a:solidFill>
              </a:rPr>
              <a:t>- Home Economics		- Textiles</a:t>
            </a:r>
            <a:endParaRPr b="1">
              <a:solidFill>
                <a:srgbClr val="000000"/>
              </a:solidFill>
            </a:endParaRPr>
          </a:p>
          <a:p>
            <a:pPr indent="0" lvl="0" marL="1371600" rtl="0" algn="l">
              <a:spcBef>
                <a:spcPts val="1600"/>
              </a:spcBef>
              <a:spcAft>
                <a:spcPts val="0"/>
              </a:spcAft>
              <a:buNone/>
            </a:pPr>
            <a:r>
              <a:t/>
            </a:r>
            <a:endParaRPr b="1">
              <a:solidFill>
                <a:srgbClr val="000000"/>
              </a:solidFill>
            </a:endParaRPr>
          </a:p>
          <a:p>
            <a:pPr indent="0" lvl="0" marL="1371600" rtl="0" algn="l">
              <a:spcBef>
                <a:spcPts val="1600"/>
              </a:spcBef>
              <a:spcAft>
                <a:spcPts val="0"/>
              </a:spcAft>
              <a:buNone/>
            </a:pPr>
            <a:r>
              <a:t/>
            </a:r>
            <a:endParaRPr b="1">
              <a:solidFill>
                <a:srgbClr val="000000"/>
              </a:solidFill>
            </a:endParaRPr>
          </a:p>
          <a:p>
            <a:pPr indent="-342900" lvl="0" marL="457200" rtl="0" algn="l">
              <a:spcBef>
                <a:spcPts val="1600"/>
              </a:spcBef>
              <a:spcAft>
                <a:spcPts val="0"/>
              </a:spcAft>
              <a:buClr>
                <a:srgbClr val="000000"/>
              </a:buClr>
              <a:buSzPts val="1800"/>
              <a:buChar char="●"/>
            </a:pPr>
            <a:r>
              <a:t/>
            </a:r>
            <a:endParaRPr b="1">
              <a:solidFill>
                <a:srgbClr val="000000"/>
              </a:solidFill>
            </a:endParaRPr>
          </a:p>
          <a:p>
            <a:pPr indent="0" lvl="0" marL="0" rtl="0" algn="l">
              <a:spcBef>
                <a:spcPts val="1600"/>
              </a:spcBef>
              <a:spcAft>
                <a:spcPts val="0"/>
              </a:spcAft>
              <a:buNone/>
            </a:pPr>
            <a:r>
              <a:t/>
            </a:r>
            <a:endParaRPr b="1" sz="2400">
              <a:solidFill>
                <a:srgbClr val="000000"/>
              </a:solidFill>
            </a:endParaRPr>
          </a:p>
          <a:p>
            <a:pPr indent="0" lvl="0" marL="457200" rtl="0" algn="l">
              <a:spcBef>
                <a:spcPts val="1600"/>
              </a:spcBef>
              <a:spcAft>
                <a:spcPts val="0"/>
              </a:spcAft>
              <a:buNone/>
            </a:pPr>
            <a:r>
              <a:rPr b="1" lang="en" sz="2000">
                <a:solidFill>
                  <a:srgbClr val="000000"/>
                </a:solidFill>
              </a:rPr>
              <a:t>1 Health Class per week</a:t>
            </a:r>
            <a:endParaRPr b="1" sz="2000">
              <a:solidFill>
                <a:srgbClr val="000000"/>
              </a:solidFill>
            </a:endParaRPr>
          </a:p>
          <a:p>
            <a:pPr indent="0" lvl="0" marL="457200" rtl="0" algn="l">
              <a:spcBef>
                <a:spcPts val="1600"/>
              </a:spcBef>
              <a:spcAft>
                <a:spcPts val="0"/>
              </a:spcAft>
              <a:buNone/>
            </a:pPr>
            <a:r>
              <a:rPr b="1" lang="en" sz="2000">
                <a:solidFill>
                  <a:srgbClr val="000000"/>
                </a:solidFill>
              </a:rPr>
              <a:t>1 Double Practical PE class per week</a:t>
            </a:r>
            <a:endParaRPr b="1" sz="2000">
              <a:solidFill>
                <a:srgbClr val="000000"/>
              </a:solidFil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Technologies</a:t>
            </a:r>
            <a:endParaRPr/>
          </a:p>
        </p:txBody>
      </p:sp>
      <p:sp>
        <p:nvSpPr>
          <p:cNvPr id="84" name="Google Shape;84;p15"/>
          <p:cNvSpPr txBox="1"/>
          <p:nvPr>
            <p:ph idx="1" type="body"/>
          </p:nvPr>
        </p:nvSpPr>
        <p:spPr>
          <a:xfrm>
            <a:off x="471900" y="1919075"/>
            <a:ext cx="8222100" cy="307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Students will develop knowledge in technology including how computer works and develop basic web design and coding skills. Students will work in teams to analyse problems, design and develop solutions and evaluate their work.</a:t>
            </a:r>
            <a:endParaRPr b="1">
              <a:solidFill>
                <a:srgbClr val="000000"/>
              </a:solidFill>
            </a:endParaRPr>
          </a:p>
          <a:p>
            <a:pPr indent="0" lvl="0" marL="0" rtl="0" algn="l">
              <a:spcBef>
                <a:spcPts val="1600"/>
              </a:spcBef>
              <a:spcAft>
                <a:spcPts val="0"/>
              </a:spcAft>
              <a:buNone/>
            </a:pPr>
            <a:r>
              <a:rPr b="1" lang="en" u="sng">
                <a:solidFill>
                  <a:srgbClr val="000000"/>
                </a:solidFill>
              </a:rPr>
              <a:t>Course Content:					</a:t>
            </a:r>
            <a:endParaRPr b="1" u="sng">
              <a:solidFill>
                <a:srgbClr val="000000"/>
              </a:solidFill>
            </a:endParaRPr>
          </a:p>
          <a:p>
            <a:pPr indent="0" lvl="0" marL="0" rtl="0" algn="l">
              <a:spcBef>
                <a:spcPts val="1600"/>
              </a:spcBef>
              <a:spcAft>
                <a:spcPts val="0"/>
              </a:spcAft>
              <a:buNone/>
            </a:pPr>
            <a:r>
              <a:rPr b="1" lang="en">
                <a:solidFill>
                  <a:srgbClr val="000000"/>
                </a:solidFill>
              </a:rPr>
              <a:t>● How computers work</a:t>
            </a:r>
            <a:endParaRPr b="1">
              <a:solidFill>
                <a:srgbClr val="000000"/>
              </a:solidFill>
            </a:endParaRPr>
          </a:p>
          <a:p>
            <a:pPr indent="0" lvl="0" marL="0" rtl="0" algn="l">
              <a:spcBef>
                <a:spcPts val="1600"/>
              </a:spcBef>
              <a:spcAft>
                <a:spcPts val="0"/>
              </a:spcAft>
              <a:buNone/>
            </a:pPr>
            <a:r>
              <a:rPr b="1" lang="en">
                <a:solidFill>
                  <a:srgbClr val="000000"/>
                </a:solidFill>
              </a:rPr>
              <a:t>● Coding with Swift</a:t>
            </a:r>
            <a:endParaRPr b="1">
              <a:solidFill>
                <a:srgbClr val="000000"/>
              </a:solidFill>
            </a:endParaRPr>
          </a:p>
          <a:p>
            <a:pPr indent="0" lvl="0" marL="0" rtl="0" algn="l">
              <a:spcBef>
                <a:spcPts val="1600"/>
              </a:spcBef>
              <a:spcAft>
                <a:spcPts val="0"/>
              </a:spcAft>
              <a:buNone/>
            </a:pPr>
            <a:r>
              <a:rPr b="1" lang="en">
                <a:solidFill>
                  <a:srgbClr val="000000"/>
                </a:solidFill>
              </a:rPr>
              <a:t>● Coding with Spheros</a:t>
            </a:r>
            <a:endParaRPr b="1">
              <a:solidFill>
                <a:srgbClr val="000000"/>
              </a:solidFill>
            </a:endParaRPr>
          </a:p>
          <a:p>
            <a:pPr indent="0" lvl="0" marL="0" rtl="0" algn="l">
              <a:spcBef>
                <a:spcPts val="1600"/>
              </a:spcBef>
              <a:spcAft>
                <a:spcPts val="1600"/>
              </a:spcAft>
              <a:buNone/>
            </a:pPr>
            <a:r>
              <a:rPr lang="en">
                <a:solidFill>
                  <a:srgbClr val="000000"/>
                </a:solidFill>
              </a:rPr>
              <a:t>							</a:t>
            </a:r>
            <a:endParaRPr/>
          </a:p>
        </p:txBody>
      </p:sp>
      <p:pic>
        <p:nvPicPr>
          <p:cNvPr id="85" name="Google Shape;85;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6" name="Google Shape;86;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7" name="Google Shape;87;p15"/>
          <p:cNvPicPr preferRelativeResize="0"/>
          <p:nvPr/>
        </p:nvPicPr>
        <p:blipFill>
          <a:blip r:embed="rId5">
            <a:alphaModFix/>
          </a:blip>
          <a:stretch>
            <a:fillRect/>
          </a:stretch>
        </p:blipFill>
        <p:spPr>
          <a:xfrm>
            <a:off x="6007163" y="3017513"/>
            <a:ext cx="2619375" cy="1743075"/>
          </a:xfrm>
          <a:prstGeom prst="rect">
            <a:avLst/>
          </a:prstGeom>
          <a:noFill/>
          <a:ln>
            <a:noFill/>
          </a:ln>
        </p:spPr>
      </p:pic>
      <p:pic>
        <p:nvPicPr>
          <p:cNvPr id="88" name="Google Shape;88;p15"/>
          <p:cNvPicPr preferRelativeResize="0"/>
          <p:nvPr/>
        </p:nvPicPr>
        <p:blipFill>
          <a:blip r:embed="rId6">
            <a:alphaModFix/>
          </a:blip>
          <a:stretch>
            <a:fillRect/>
          </a:stretch>
        </p:blipFill>
        <p:spPr>
          <a:xfrm>
            <a:off x="3148475" y="3249800"/>
            <a:ext cx="2619375" cy="1743075"/>
          </a:xfrm>
          <a:prstGeom prst="rect">
            <a:avLst/>
          </a:prstGeom>
          <a:noFill/>
          <a:ln>
            <a:noFill/>
          </a:ln>
        </p:spPr>
      </p:pic>
      <p:pic>
        <p:nvPicPr>
          <p:cNvPr id="89" name="Google Shape;89;p15"/>
          <p:cNvPicPr preferRelativeResize="0"/>
          <p:nvPr/>
        </p:nvPicPr>
        <p:blipFill>
          <a:blip r:embed="rId7">
            <a:alphaModFix/>
          </a:blip>
          <a:stretch>
            <a:fillRect/>
          </a:stretch>
        </p:blipFill>
        <p:spPr>
          <a:xfrm>
            <a:off x="5592049" y="134499"/>
            <a:ext cx="1384275" cy="138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3" name="Shape 93"/>
        <p:cNvGrpSpPr/>
        <p:nvPr/>
      </p:nvGrpSpPr>
      <p:grpSpPr>
        <a:xfrm>
          <a:off x="0" y="0"/>
          <a:ext cx="0" cy="0"/>
          <a:chOff x="0" y="0"/>
          <a:chExt cx="0" cy="0"/>
        </a:xfrm>
      </p:grpSpPr>
      <p:sp>
        <p:nvSpPr>
          <p:cNvPr id="94" name="Google Shape;94;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Home Economics</a:t>
            </a:r>
            <a:endParaRPr/>
          </a:p>
        </p:txBody>
      </p:sp>
      <p:sp>
        <p:nvSpPr>
          <p:cNvPr id="95" name="Google Shape;95;p16"/>
          <p:cNvSpPr txBox="1"/>
          <p:nvPr>
            <p:ph idx="1" type="body"/>
          </p:nvPr>
        </p:nvSpPr>
        <p:spPr>
          <a:xfrm>
            <a:off x="471900" y="1790400"/>
            <a:ext cx="8222100" cy="326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Students learn about the safe and hygienic handling and storage of food and the appropriate use of tools and equipment. They develop food preparation skills and prepare a range of products both savoury and sweet.</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Recipes cover traditional cooking methods but are also updated to reflect contemporary eating trends.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Students use a food model such as the Healthy Diet Pyramid to make judgements about food selection.</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96" name="Google Shape;96;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7" name="Google Shape;97;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8" name="Google Shape;98;p16"/>
          <p:cNvPicPr preferRelativeResize="0"/>
          <p:nvPr/>
        </p:nvPicPr>
        <p:blipFill>
          <a:blip r:embed="rId5">
            <a:alphaModFix/>
          </a:blip>
          <a:stretch>
            <a:fillRect/>
          </a:stretch>
        </p:blipFill>
        <p:spPr>
          <a:xfrm rot="10800000">
            <a:off x="5084826" y="51752"/>
            <a:ext cx="2304449" cy="16351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2" name="Shape 102"/>
        <p:cNvGrpSpPr/>
        <p:nvPr/>
      </p:nvGrpSpPr>
      <p:grpSpPr>
        <a:xfrm>
          <a:off x="0" y="0"/>
          <a:ext cx="0" cy="0"/>
          <a:chOff x="0" y="0"/>
          <a:chExt cx="0" cy="0"/>
        </a:xfrm>
      </p:grpSpPr>
      <p:sp>
        <p:nvSpPr>
          <p:cNvPr id="103" name="Google Shape;103;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Home Economics: continued</a:t>
            </a:r>
            <a:endParaRPr/>
          </a:p>
        </p:txBody>
      </p:sp>
      <p:sp>
        <p:nvSpPr>
          <p:cNvPr id="104" name="Google Shape;104;p17"/>
          <p:cNvSpPr txBox="1"/>
          <p:nvPr>
            <p:ph idx="1" type="body"/>
          </p:nvPr>
        </p:nvSpPr>
        <p:spPr>
          <a:xfrm>
            <a:off x="471900" y="1790400"/>
            <a:ext cx="8222100" cy="32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rPr>
              <a:t>Course Content:</a:t>
            </a:r>
            <a:endParaRPr b="1" u="sng">
              <a:solidFill>
                <a:srgbClr val="000000"/>
              </a:solidFill>
            </a:endParaRPr>
          </a:p>
          <a:p>
            <a:pPr indent="0" lvl="0" marL="0" rtl="0" algn="l">
              <a:lnSpc>
                <a:spcPct val="100000"/>
              </a:lnSpc>
              <a:spcBef>
                <a:spcPts val="1600"/>
              </a:spcBef>
              <a:spcAft>
                <a:spcPts val="0"/>
              </a:spcAft>
              <a:buNone/>
            </a:pPr>
            <a:r>
              <a:rPr b="1" lang="en">
                <a:solidFill>
                  <a:srgbClr val="000000"/>
                </a:solidFill>
              </a:rPr>
              <a:t>● Safety and Hygiene in food preparation</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Using time, resources and equipment efficiently in the kitchen</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Basic food preparation skills</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Cooking terms and definitions</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Using food models to make healthy choices and modify recipes</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The Design Process</a:t>
            </a:r>
            <a:endParaRPr b="1">
              <a:solidFill>
                <a:srgbClr val="000000"/>
              </a:solidFill>
            </a:endParaRPr>
          </a:p>
          <a:p>
            <a:pPr indent="0" lvl="0" marL="0" rtl="0" algn="l">
              <a:spcBef>
                <a:spcPts val="1600"/>
              </a:spcBef>
              <a:spcAft>
                <a:spcPts val="1600"/>
              </a:spcAft>
              <a:buNone/>
            </a:pPr>
            <a:r>
              <a:t/>
            </a:r>
            <a:endParaRPr b="1"/>
          </a:p>
        </p:txBody>
      </p:sp>
      <p:pic>
        <p:nvPicPr>
          <p:cNvPr id="105" name="Google Shape;105;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6" name="Google Shape;106;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7" name="Google Shape;107;p17"/>
          <p:cNvPicPr preferRelativeResize="0"/>
          <p:nvPr/>
        </p:nvPicPr>
        <p:blipFill>
          <a:blip r:embed="rId5">
            <a:alphaModFix/>
          </a:blip>
          <a:stretch>
            <a:fillRect/>
          </a:stretch>
        </p:blipFill>
        <p:spPr>
          <a:xfrm>
            <a:off x="7158363" y="784713"/>
            <a:ext cx="1800225" cy="2533650"/>
          </a:xfrm>
          <a:prstGeom prst="rect">
            <a:avLst/>
          </a:prstGeom>
          <a:noFill/>
          <a:ln>
            <a:noFill/>
          </a:ln>
        </p:spPr>
      </p:pic>
      <p:pic>
        <p:nvPicPr>
          <p:cNvPr id="108" name="Google Shape;108;p17"/>
          <p:cNvPicPr preferRelativeResize="0"/>
          <p:nvPr/>
        </p:nvPicPr>
        <p:blipFill>
          <a:blip r:embed="rId6">
            <a:alphaModFix/>
          </a:blip>
          <a:stretch>
            <a:fillRect/>
          </a:stretch>
        </p:blipFill>
        <p:spPr>
          <a:xfrm>
            <a:off x="7344475" y="3502000"/>
            <a:ext cx="1677550" cy="1548500"/>
          </a:xfrm>
          <a:prstGeom prst="rect">
            <a:avLst/>
          </a:prstGeom>
          <a:noFill/>
          <a:ln>
            <a:noFill/>
          </a:ln>
        </p:spPr>
      </p:pic>
      <p:pic>
        <p:nvPicPr>
          <p:cNvPr id="109" name="Google Shape;109;p17"/>
          <p:cNvPicPr preferRelativeResize="0"/>
          <p:nvPr/>
        </p:nvPicPr>
        <p:blipFill>
          <a:blip r:embed="rId7">
            <a:alphaModFix/>
          </a:blip>
          <a:stretch>
            <a:fillRect/>
          </a:stretch>
        </p:blipFill>
        <p:spPr>
          <a:xfrm>
            <a:off x="5301800" y="3228925"/>
            <a:ext cx="1856575" cy="1032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Textiles</a:t>
            </a:r>
            <a:endParaRPr/>
          </a:p>
        </p:txBody>
      </p:sp>
      <p:sp>
        <p:nvSpPr>
          <p:cNvPr id="115" name="Google Shape;115;p18"/>
          <p:cNvSpPr txBox="1"/>
          <p:nvPr>
            <p:ph idx="1" type="body"/>
          </p:nvPr>
        </p:nvSpPr>
        <p:spPr>
          <a:xfrm>
            <a:off x="471900" y="1790400"/>
            <a:ext cx="8485200" cy="326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Students develop their fibre and fabric knowledge and skills, to design and produce a range of small products. They develop hand sewing skills and sewing machine construction techniques to create their products. An understanding of the design process and the design elements is fostered.</a:t>
            </a:r>
            <a:endParaRPr b="1">
              <a:solidFill>
                <a:srgbClr val="000000"/>
              </a:solidFill>
            </a:endParaRPr>
          </a:p>
          <a:p>
            <a:pPr indent="0" lvl="0" marL="0" rtl="0" algn="l">
              <a:spcBef>
                <a:spcPts val="1600"/>
              </a:spcBef>
              <a:spcAft>
                <a:spcPts val="0"/>
              </a:spcAft>
              <a:buNone/>
            </a:pPr>
            <a:r>
              <a:rPr b="1" lang="en">
                <a:solidFill>
                  <a:srgbClr val="000000"/>
                </a:solidFill>
              </a:rPr>
              <a:t>● 	Benefits of recycling materials.</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16" name="Google Shape;116;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7" name="Google Shape;117;p18"/>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18" name="Google Shape;118;p18"/>
          <p:cNvSpPr txBox="1"/>
          <p:nvPr/>
        </p:nvSpPr>
        <p:spPr>
          <a:xfrm>
            <a:off x="5200025" y="1790400"/>
            <a:ext cx="38622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19" name="Google Shape;119;p18"/>
          <p:cNvPicPr preferRelativeResize="0"/>
          <p:nvPr/>
        </p:nvPicPr>
        <p:blipFill>
          <a:blip r:embed="rId5">
            <a:alphaModFix/>
          </a:blip>
          <a:stretch>
            <a:fillRect/>
          </a:stretch>
        </p:blipFill>
        <p:spPr>
          <a:xfrm>
            <a:off x="4616275" y="41400"/>
            <a:ext cx="3228896" cy="16144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rot="-5400000">
            <a:off x="5061875" y="3408472"/>
            <a:ext cx="1876604" cy="1407453"/>
          </a:xfrm>
          <a:prstGeom prst="rect">
            <a:avLst/>
          </a:prstGeom>
          <a:noFill/>
          <a:ln>
            <a:noFill/>
          </a:ln>
        </p:spPr>
      </p:pic>
      <p:sp>
        <p:nvSpPr>
          <p:cNvPr id="125" name="Google Shape;125;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Textiles: continued</a:t>
            </a:r>
            <a:endParaRPr/>
          </a:p>
        </p:txBody>
      </p:sp>
      <p:sp>
        <p:nvSpPr>
          <p:cNvPr id="126" name="Google Shape;126;p19"/>
          <p:cNvSpPr txBox="1"/>
          <p:nvPr>
            <p:ph idx="1" type="body"/>
          </p:nvPr>
        </p:nvSpPr>
        <p:spPr>
          <a:xfrm>
            <a:off x="136850" y="1790400"/>
            <a:ext cx="6495000" cy="32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rPr>
              <a:t>Course Content:</a:t>
            </a:r>
            <a:endParaRPr b="1" u="sng">
              <a:solidFill>
                <a:srgbClr val="000000"/>
              </a:solidFill>
            </a:endParaRPr>
          </a:p>
          <a:p>
            <a:pPr indent="0" lvl="0" marL="0" rtl="0" algn="l">
              <a:lnSpc>
                <a:spcPct val="100000"/>
              </a:lnSpc>
              <a:spcBef>
                <a:spcPts val="1600"/>
              </a:spcBef>
              <a:spcAft>
                <a:spcPts val="0"/>
              </a:spcAft>
              <a:buNone/>
            </a:pPr>
            <a:r>
              <a:rPr b="1" lang="en">
                <a:solidFill>
                  <a:srgbClr val="000000"/>
                </a:solidFill>
              </a:rPr>
              <a:t>● Safety in the technology classroom</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Fibre and fabric properties &amp; characteristics</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Construction skills development-hand and sewing machine</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Weaving/felting knowledge and skills</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 The design plan</a:t>
            </a:r>
            <a:endParaRPr b="1">
              <a:solidFill>
                <a:srgbClr val="000000"/>
              </a:solidFill>
            </a:endParaRPr>
          </a:p>
          <a:p>
            <a:pPr indent="-342900" lvl="0" marL="457200" rtl="0" algn="l">
              <a:lnSpc>
                <a:spcPct val="100000"/>
              </a:lnSpc>
              <a:spcBef>
                <a:spcPts val="1600"/>
              </a:spcBef>
              <a:spcAft>
                <a:spcPts val="0"/>
              </a:spcAft>
              <a:buClr>
                <a:srgbClr val="000000"/>
              </a:buClr>
              <a:buSzPts val="1800"/>
              <a:buChar char="●"/>
            </a:pPr>
            <a:r>
              <a:rPr b="1" lang="en">
                <a:solidFill>
                  <a:srgbClr val="000000"/>
                </a:solidFill>
              </a:rPr>
              <a:t>Benefits of recycling materials</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27" name="Google Shape;127;p19"/>
          <p:cNvPicPr preferRelativeResize="0"/>
          <p:nvPr/>
        </p:nvPicPr>
        <p:blipFill>
          <a:blip r:embed="rId4">
            <a:alphaModFix/>
          </a:blip>
          <a:stretch>
            <a:fillRect/>
          </a:stretch>
        </p:blipFill>
        <p:spPr>
          <a:xfrm>
            <a:off x="136850" y="134502"/>
            <a:ext cx="1012125" cy="650225"/>
          </a:xfrm>
          <a:prstGeom prst="rect">
            <a:avLst/>
          </a:prstGeom>
          <a:noFill/>
          <a:ln>
            <a:noFill/>
          </a:ln>
        </p:spPr>
      </p:pic>
      <p:pic>
        <p:nvPicPr>
          <p:cNvPr id="128" name="Google Shape;128;p19"/>
          <p:cNvPicPr preferRelativeResize="0"/>
          <p:nvPr/>
        </p:nvPicPr>
        <p:blipFill>
          <a:blip r:embed="rId5">
            <a:alphaModFix/>
          </a:blip>
          <a:stretch>
            <a:fillRect/>
          </a:stretch>
        </p:blipFill>
        <p:spPr>
          <a:xfrm>
            <a:off x="8171023" y="134502"/>
            <a:ext cx="786027" cy="604225"/>
          </a:xfrm>
          <a:prstGeom prst="rect">
            <a:avLst/>
          </a:prstGeom>
          <a:noFill/>
          <a:ln>
            <a:noFill/>
          </a:ln>
        </p:spPr>
      </p:pic>
      <p:sp>
        <p:nvSpPr>
          <p:cNvPr id="129" name="Google Shape;129;p19"/>
          <p:cNvSpPr txBox="1"/>
          <p:nvPr/>
        </p:nvSpPr>
        <p:spPr>
          <a:xfrm>
            <a:off x="5200025" y="1790400"/>
            <a:ext cx="38622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30" name="Google Shape;130;p19"/>
          <p:cNvPicPr preferRelativeResize="0"/>
          <p:nvPr/>
        </p:nvPicPr>
        <p:blipFill>
          <a:blip r:embed="rId6">
            <a:alphaModFix/>
          </a:blip>
          <a:stretch>
            <a:fillRect/>
          </a:stretch>
        </p:blipFill>
        <p:spPr>
          <a:xfrm rot="-5400000">
            <a:off x="4447375" y="486801"/>
            <a:ext cx="2818398" cy="2113799"/>
          </a:xfrm>
          <a:prstGeom prst="rect">
            <a:avLst/>
          </a:prstGeom>
          <a:noFill/>
          <a:ln>
            <a:noFill/>
          </a:ln>
        </p:spPr>
      </p:pic>
      <p:pic>
        <p:nvPicPr>
          <p:cNvPr id="131" name="Google Shape;131;p19"/>
          <p:cNvPicPr preferRelativeResize="0"/>
          <p:nvPr/>
        </p:nvPicPr>
        <p:blipFill>
          <a:blip r:embed="rId7">
            <a:alphaModFix/>
          </a:blip>
          <a:stretch>
            <a:fillRect/>
          </a:stretch>
        </p:blipFill>
        <p:spPr>
          <a:xfrm rot="-5400000">
            <a:off x="6019588" y="1583415"/>
            <a:ext cx="3477298" cy="26079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Product Design</a:t>
            </a:r>
            <a:endParaRPr/>
          </a:p>
        </p:txBody>
      </p:sp>
      <p:sp>
        <p:nvSpPr>
          <p:cNvPr id="137" name="Google Shape;137;p20"/>
          <p:cNvSpPr txBox="1"/>
          <p:nvPr>
            <p:ph idx="1" type="body"/>
          </p:nvPr>
        </p:nvSpPr>
        <p:spPr>
          <a:xfrm>
            <a:off x="84775" y="1790400"/>
            <a:ext cx="8742000" cy="3260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b="1" lang="en">
                <a:solidFill>
                  <a:srgbClr val="000000"/>
                </a:solidFill>
              </a:rPr>
              <a:t>Students learn the basic skills and concepts of working with various materials and processes. </a:t>
            </a:r>
            <a:endParaRPr b="1">
              <a:solidFill>
                <a:srgbClr val="000000"/>
              </a:solidFill>
            </a:endParaRPr>
          </a:p>
          <a:p>
            <a:pPr indent="-342900" lvl="0" marL="457200" rtl="0" algn="l">
              <a:lnSpc>
                <a:spcPct val="150000"/>
              </a:lnSpc>
              <a:spcBef>
                <a:spcPts val="0"/>
              </a:spcBef>
              <a:spcAft>
                <a:spcPts val="0"/>
              </a:spcAft>
              <a:buClr>
                <a:srgbClr val="000000"/>
              </a:buClr>
              <a:buSzPts val="1800"/>
              <a:buChar char="●"/>
            </a:pPr>
            <a:r>
              <a:rPr b="1" lang="en">
                <a:solidFill>
                  <a:srgbClr val="000000"/>
                </a:solidFill>
              </a:rPr>
              <a:t>The subject includes encouraging students to be competent with all hand tools, the elements of basic design, problem solving and constructing products to meet student needs.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38" name="Google Shape;138;p20"/>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39" name="Google Shape;139;p20"/>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40" name="Google Shape;140;p20"/>
          <p:cNvSpPr txBox="1"/>
          <p:nvPr/>
        </p:nvSpPr>
        <p:spPr>
          <a:xfrm>
            <a:off x="5200025" y="1790400"/>
            <a:ext cx="38622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41" name="Google Shape;141;p20"/>
          <p:cNvPicPr preferRelativeResize="0"/>
          <p:nvPr/>
        </p:nvPicPr>
        <p:blipFill>
          <a:blip r:embed="rId5">
            <a:alphaModFix/>
          </a:blip>
          <a:stretch>
            <a:fillRect/>
          </a:stretch>
        </p:blipFill>
        <p:spPr>
          <a:xfrm>
            <a:off x="5527727" y="204802"/>
            <a:ext cx="1818000" cy="130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45" name="Shape 145"/>
        <p:cNvGrpSpPr/>
        <p:nvPr/>
      </p:nvGrpSpPr>
      <p:grpSpPr>
        <a:xfrm>
          <a:off x="0" y="0"/>
          <a:ext cx="0" cy="0"/>
          <a:chOff x="0" y="0"/>
          <a:chExt cx="0" cy="0"/>
        </a:xfrm>
      </p:grpSpPr>
      <p:sp>
        <p:nvSpPr>
          <p:cNvPr id="146" name="Google Shape;146;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Product Design</a:t>
            </a:r>
            <a:r>
              <a:rPr lang="en"/>
              <a:t>: continued</a:t>
            </a:r>
            <a:endParaRPr/>
          </a:p>
        </p:txBody>
      </p:sp>
      <p:sp>
        <p:nvSpPr>
          <p:cNvPr id="147" name="Google Shape;147;p21"/>
          <p:cNvSpPr txBox="1"/>
          <p:nvPr>
            <p:ph idx="1" type="body"/>
          </p:nvPr>
        </p:nvSpPr>
        <p:spPr>
          <a:xfrm>
            <a:off x="84775" y="1790400"/>
            <a:ext cx="8872200" cy="32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rPr>
              <a:t>Course Content:</a:t>
            </a:r>
            <a:endParaRPr b="1" u="sng">
              <a:solidFill>
                <a:srgbClr val="000000"/>
              </a:solidFill>
            </a:endParaRPr>
          </a:p>
          <a:p>
            <a:pPr indent="0" lvl="0" marL="0" rtl="0" algn="l">
              <a:spcBef>
                <a:spcPts val="1600"/>
              </a:spcBef>
              <a:spcAft>
                <a:spcPts val="0"/>
              </a:spcAft>
              <a:buNone/>
            </a:pPr>
            <a:r>
              <a:rPr b="1" lang="en">
                <a:solidFill>
                  <a:srgbClr val="000000"/>
                </a:solidFill>
              </a:rPr>
              <a:t>● Elements of design will be explained, for example - looking at how things function and aesthetics.</a:t>
            </a:r>
            <a:endParaRPr b="1">
              <a:solidFill>
                <a:srgbClr val="000000"/>
              </a:solidFill>
            </a:endParaRPr>
          </a:p>
          <a:p>
            <a:pPr indent="0" lvl="0" marL="0" rtl="0" algn="l">
              <a:spcBef>
                <a:spcPts val="1600"/>
              </a:spcBef>
              <a:spcAft>
                <a:spcPts val="0"/>
              </a:spcAft>
              <a:buNone/>
            </a:pPr>
            <a:r>
              <a:rPr b="1" lang="en">
                <a:solidFill>
                  <a:srgbClr val="000000"/>
                </a:solidFill>
              </a:rPr>
              <a:t>● Designing using isometric and computer aided design and 3D printing.</a:t>
            </a:r>
            <a:endParaRPr b="1">
              <a:solidFill>
                <a:srgbClr val="000000"/>
              </a:solidFill>
            </a:endParaRPr>
          </a:p>
          <a:p>
            <a:pPr indent="0" lvl="0" marL="0" rtl="0" algn="l">
              <a:spcBef>
                <a:spcPts val="1600"/>
              </a:spcBef>
              <a:spcAft>
                <a:spcPts val="0"/>
              </a:spcAft>
              <a:buNone/>
            </a:pPr>
            <a:r>
              <a:rPr b="1" lang="en">
                <a:solidFill>
                  <a:srgbClr val="000000"/>
                </a:solidFill>
              </a:rPr>
              <a:t>● Students will be shown the be exposed to safe and proper use of tools to make products that use a range of processes, materials and components.</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Social and environmental products are explored.</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48" name="Google Shape;148;p21"/>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49" name="Google Shape;149;p21"/>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50" name="Google Shape;150;p21"/>
          <p:cNvSpPr txBox="1"/>
          <p:nvPr/>
        </p:nvSpPr>
        <p:spPr>
          <a:xfrm>
            <a:off x="8742075" y="1790400"/>
            <a:ext cx="320100" cy="3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51" name="Google Shape;151;p21"/>
          <p:cNvPicPr preferRelativeResize="0"/>
          <p:nvPr/>
        </p:nvPicPr>
        <p:blipFill>
          <a:blip r:embed="rId5">
            <a:alphaModFix/>
          </a:blip>
          <a:stretch>
            <a:fillRect/>
          </a:stretch>
        </p:blipFill>
        <p:spPr>
          <a:xfrm>
            <a:off x="6650345" y="910701"/>
            <a:ext cx="2091732" cy="1391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