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5143500" type="screen16x9"/>
  <p:notesSz cx="6858000" cy="9144000"/>
  <p:embeddedFontLst>
    <p:embeddedFont>
      <p:font typeface="Roboto" panose="020B0604020202020204" charset="0"/>
      <p:regular r:id="rId8"/>
      <p:bold r:id="rId9"/>
      <p:italic r:id="rId10"/>
      <p:boldItalic r:id="rId11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39" d="100"/>
          <a:sy n="139" d="100"/>
        </p:scale>
        <p:origin x="198" y="12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4.fntdata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font" Target="fonts/font3.fntdata"/><Relationship Id="rId4" Type="http://schemas.openxmlformats.org/officeDocument/2006/relationships/slide" Target="slides/slide3.xml"/><Relationship Id="rId9" Type="http://schemas.openxmlformats.org/officeDocument/2006/relationships/font" Target="fonts/font2.fntdata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8a261ae391_0_5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8a261ae391_0_5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8a261ae391_0_9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Google Shape;81;g8a261ae391_0_9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8a261ae391_0_9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8a261ae391_0_9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8a261ae391_0_10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g8a261ae391_0_10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 flipH="1">
            <a:off x="8246400" y="4245925"/>
            <a:ext cx="897600" cy="897600"/>
          </a:xfrm>
          <a:prstGeom prst="rtTriangl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2"/>
          <p:cNvSpPr/>
          <p:nvPr/>
        </p:nvSpPr>
        <p:spPr>
          <a:xfrm flipH="1">
            <a:off x="8246400" y="4245875"/>
            <a:ext cx="897600" cy="897600"/>
          </a:xfrm>
          <a:prstGeom prst="round1Rect">
            <a:avLst>
              <a:gd name="adj" fmla="val 16667"/>
            </a:avLst>
          </a:prstGeom>
          <a:solidFill>
            <a:schemeClr val="lt1">
              <a:alpha val="6808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390525" y="1819275"/>
            <a:ext cx="8222100" cy="933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ubTitle" idx="1"/>
          </p:nvPr>
        </p:nvSpPr>
        <p:spPr>
          <a:xfrm>
            <a:off x="390525" y="2789130"/>
            <a:ext cx="8222100" cy="432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bg>
      <p:bgPr>
        <a:solidFill>
          <a:schemeClr val="accent4"/>
        </a:solidFill>
        <a:effectLst/>
      </p:bgPr>
    </p:bg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1"/>
          <p:cNvSpPr txBox="1">
            <a:spLocks noGrp="1"/>
          </p:cNvSpPr>
          <p:nvPr>
            <p:ph type="title" hasCustomPrompt="1"/>
          </p:nvPr>
        </p:nvSpPr>
        <p:spPr>
          <a:xfrm>
            <a:off x="475500" y="1258525"/>
            <a:ext cx="82221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9" name="Google Shape;59;p11"/>
          <p:cNvSpPr txBox="1">
            <a:spLocks noGrp="1"/>
          </p:cNvSpPr>
          <p:nvPr>
            <p:ph type="body" idx="1"/>
          </p:nvPr>
        </p:nvSpPr>
        <p:spPr>
          <a:xfrm>
            <a:off x="475500" y="3304625"/>
            <a:ext cx="82221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60" name="Google Shape;60;p11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solidFill>
          <a:schemeClr val="accent4"/>
        </a:solidFill>
        <a:effectLst/>
      </p:bgPr>
    </p:bg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2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>
            <a:spLocks noGrp="1"/>
          </p:cNvSpPr>
          <p:nvPr>
            <p:ph type="title"/>
          </p:nvPr>
        </p:nvSpPr>
        <p:spPr>
          <a:xfrm>
            <a:off x="460950" y="2065350"/>
            <a:ext cx="8222100" cy="1012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/>
          <p:nvPr/>
        </p:nvSpPr>
        <p:spPr>
          <a:xfrm rot="10800000" flipH="1">
            <a:off x="0" y="1686000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" name="Google Shape;20;p4"/>
          <p:cNvSpPr/>
          <p:nvPr/>
        </p:nvSpPr>
        <p:spPr>
          <a:xfrm>
            <a:off x="0" y="16860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/>
          <p:nvPr/>
        </p:nvSpPr>
        <p:spPr>
          <a:xfrm rot="10800000" flipH="1">
            <a:off x="0" y="1686000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" name="Google Shape;26;p5"/>
          <p:cNvSpPr/>
          <p:nvPr/>
        </p:nvSpPr>
        <p:spPr>
          <a:xfrm>
            <a:off x="0" y="16860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3999900" cy="271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body" idx="2"/>
          </p:nvPr>
        </p:nvSpPr>
        <p:spPr>
          <a:xfrm>
            <a:off x="4694250" y="1919075"/>
            <a:ext cx="3999900" cy="271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6"/>
          <p:cNvSpPr/>
          <p:nvPr/>
        </p:nvSpPr>
        <p:spPr>
          <a:xfrm rot="10800000" flipH="1">
            <a:off x="0" y="656400"/>
            <a:ext cx="9144000" cy="4487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" name="Google Shape;33;p6"/>
          <p:cNvSpPr/>
          <p:nvPr/>
        </p:nvSpPr>
        <p:spPr>
          <a:xfrm>
            <a:off x="0" y="65635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" name="Google Shape;34;p6"/>
          <p:cNvSpPr txBox="1">
            <a:spLocks noGrp="1"/>
          </p:cNvSpPr>
          <p:nvPr>
            <p:ph type="title"/>
          </p:nvPr>
        </p:nvSpPr>
        <p:spPr>
          <a:xfrm>
            <a:off x="98250" y="16350"/>
            <a:ext cx="8826600" cy="60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/>
          <p:nvPr/>
        </p:nvSpPr>
        <p:spPr>
          <a:xfrm rot="10800000" flipH="1">
            <a:off x="3276600" y="25"/>
            <a:ext cx="58674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" name="Google Shape;38;p7"/>
          <p:cNvSpPr/>
          <p:nvPr/>
        </p:nvSpPr>
        <p:spPr>
          <a:xfrm rot="-5400000">
            <a:off x="759150" y="2517450"/>
            <a:ext cx="51435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" name="Google Shape;39;p7"/>
          <p:cNvSpPr txBox="1">
            <a:spLocks noGrp="1"/>
          </p:cNvSpPr>
          <p:nvPr>
            <p:ph type="title"/>
          </p:nvPr>
        </p:nvSpPr>
        <p:spPr>
          <a:xfrm>
            <a:off x="226078" y="357800"/>
            <a:ext cx="2808000" cy="953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40" name="Google Shape;40;p7"/>
          <p:cNvSpPr txBox="1">
            <a:spLocks noGrp="1"/>
          </p:cNvSpPr>
          <p:nvPr>
            <p:ph type="body" idx="1"/>
          </p:nvPr>
        </p:nvSpPr>
        <p:spPr>
          <a:xfrm>
            <a:off x="226075" y="1465800"/>
            <a:ext cx="2808000" cy="316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1" name="Google Shape;41;p7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>
            <a:spLocks noGrp="1"/>
          </p:cNvSpPr>
          <p:nvPr>
            <p:ph type="title"/>
          </p:nvPr>
        </p:nvSpPr>
        <p:spPr>
          <a:xfrm>
            <a:off x="490250" y="488250"/>
            <a:ext cx="62271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endParaRPr/>
          </a:p>
        </p:txBody>
      </p:sp>
      <p:sp>
        <p:nvSpPr>
          <p:cNvPr id="44" name="Google Shape;44;p8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9"/>
          <p:cNvSpPr/>
          <p:nvPr/>
        </p:nvSpPr>
        <p:spPr>
          <a:xfrm flipH="1">
            <a:off x="0" y="0"/>
            <a:ext cx="45720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" name="Google Shape;47;p9"/>
          <p:cNvSpPr/>
          <p:nvPr/>
        </p:nvSpPr>
        <p:spPr>
          <a:xfrm rot="5400000">
            <a:off x="1946425" y="2517750"/>
            <a:ext cx="51429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8" name="Google Shape;48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49" name="Google Shape;49;p9"/>
          <p:cNvSpPr txBox="1">
            <a:spLocks noGrp="1"/>
          </p:cNvSpPr>
          <p:nvPr>
            <p:ph type="subTitle" idx="1"/>
          </p:nvPr>
        </p:nvSpPr>
        <p:spPr>
          <a:xfrm>
            <a:off x="265500" y="2779467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50" name="Google Shape;50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51" name="Google Shape;51;p9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0"/>
          <p:cNvSpPr txBox="1"/>
          <p:nvPr/>
        </p:nvSpPr>
        <p:spPr>
          <a:xfrm rot="10800000" flipH="1">
            <a:off x="0" y="0"/>
            <a:ext cx="9144000" cy="46959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" name="Google Shape;54;p10"/>
          <p:cNvSpPr/>
          <p:nvPr/>
        </p:nvSpPr>
        <p:spPr>
          <a:xfrm rot="10800000" flipH="1">
            <a:off x="0" y="4622725"/>
            <a:ext cx="9144000" cy="741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55;p10"/>
          <p:cNvSpPr txBox="1">
            <a:spLocks noGrp="1"/>
          </p:cNvSpPr>
          <p:nvPr>
            <p:ph type="body" idx="1"/>
          </p:nvPr>
        </p:nvSpPr>
        <p:spPr>
          <a:xfrm>
            <a:off x="57150" y="4696825"/>
            <a:ext cx="8382000" cy="446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>
                <a:solidFill>
                  <a:schemeClr val="lt1"/>
                </a:solidFill>
              </a:defRPr>
            </a:lvl1pPr>
          </a:lstStyle>
          <a:p>
            <a:endParaRPr/>
          </a:p>
        </p:txBody>
      </p:sp>
      <p:sp>
        <p:nvSpPr>
          <p:cNvPr id="56" name="Google Shape;56;p10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material">
    <p:bg>
      <p:bgPr>
        <a:solidFill>
          <a:schemeClr val="dk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"/>
              <a:buChar char="●"/>
              <a:defRPr sz="18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●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●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D9EEB"/>
        </a:solidFill>
        <a:effectLst/>
      </p:bgPr>
    </p:bg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3"/>
          <p:cNvSpPr txBox="1">
            <a:spLocks noGrp="1"/>
          </p:cNvSpPr>
          <p:nvPr>
            <p:ph type="ctrTitle"/>
          </p:nvPr>
        </p:nvSpPr>
        <p:spPr>
          <a:xfrm>
            <a:off x="390525" y="1819275"/>
            <a:ext cx="8222100" cy="933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Year 12 </a:t>
            </a:r>
            <a:endParaRPr/>
          </a:p>
        </p:txBody>
      </p:sp>
      <p:sp>
        <p:nvSpPr>
          <p:cNvPr id="68" name="Google Shape;68;p13"/>
          <p:cNvSpPr txBox="1">
            <a:spLocks noGrp="1"/>
          </p:cNvSpPr>
          <p:nvPr>
            <p:ph type="subTitle" idx="1"/>
          </p:nvPr>
        </p:nvSpPr>
        <p:spPr>
          <a:xfrm>
            <a:off x="390525" y="2789130"/>
            <a:ext cx="8222100" cy="432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Religion</a:t>
            </a:r>
            <a:endParaRPr/>
          </a:p>
        </p:txBody>
      </p:sp>
      <p:pic>
        <p:nvPicPr>
          <p:cNvPr id="69" name="Google Shape;69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6850" y="134505"/>
            <a:ext cx="1571625" cy="10096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0" name="Google Shape;70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556875" y="134505"/>
            <a:ext cx="1400175" cy="10763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D9EEB"/>
        </a:solidFill>
        <a:effectLst/>
      </p:bgPr>
    </p:bg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4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Term One</a:t>
            </a:r>
            <a:endParaRPr/>
          </a:p>
        </p:txBody>
      </p:sp>
      <p:sp>
        <p:nvSpPr>
          <p:cNvPr id="76" name="Google Shape;76;p14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Religion at Year 12 is an internal program that runs for 2 periods per week.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Term One focuses on Retreat at the beginning and settling into Year 12 with good study habits.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The second half of the term is used for the preparation and presentation of the Way of the Cross to the school community.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  <p:pic>
        <p:nvPicPr>
          <p:cNvPr id="77" name="Google Shape;77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6850" y="134502"/>
            <a:ext cx="1012125" cy="650225"/>
          </a:xfrm>
          <a:prstGeom prst="rect">
            <a:avLst/>
          </a:prstGeom>
          <a:noFill/>
          <a:ln>
            <a:noFill/>
          </a:ln>
        </p:spPr>
      </p:pic>
      <p:pic>
        <p:nvPicPr>
          <p:cNvPr id="78" name="Google Shape;78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171023" y="134502"/>
            <a:ext cx="786027" cy="6042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D9EEB"/>
        </a:solidFill>
        <a:effectLst/>
      </p:bgPr>
    </p:bg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5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Term Two</a:t>
            </a:r>
            <a:endParaRPr/>
          </a:p>
        </p:txBody>
      </p:sp>
      <p:sp>
        <p:nvSpPr>
          <p:cNvPr id="84" name="Google Shape;84;p15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/>
              <a:t>Has a focus on Social Justice with a group research task on a contemporary social justice issue.</a:t>
            </a:r>
            <a:endParaRPr/>
          </a:p>
        </p:txBody>
      </p:sp>
      <p:pic>
        <p:nvPicPr>
          <p:cNvPr id="85" name="Google Shape;85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6850" y="134502"/>
            <a:ext cx="1012125" cy="650225"/>
          </a:xfrm>
          <a:prstGeom prst="rect">
            <a:avLst/>
          </a:prstGeom>
          <a:noFill/>
          <a:ln>
            <a:noFill/>
          </a:ln>
        </p:spPr>
      </p:pic>
      <p:pic>
        <p:nvPicPr>
          <p:cNvPr id="86" name="Google Shape;86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171023" y="134502"/>
            <a:ext cx="786027" cy="6042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D9EEB"/>
        </a:solidFill>
        <a:effectLst/>
      </p:bgPr>
    </p:bg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6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Term Three</a:t>
            </a:r>
            <a:endParaRPr/>
          </a:p>
        </p:txBody>
      </p:sp>
      <p:sp>
        <p:nvSpPr>
          <p:cNvPr id="92" name="Google Shape;92;p16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Has a major focus on our primary school charity, a kindergarten on the island of Bhola in Bangladesh.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This is through the Co-Id foundation. (referred to as ‘Fred Hyde’ at Marian).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The term cultimates in a celebration of the school through Marian Day and Fred Hyde Friday which is includes the now traditional ‘Marian’s Got Talent’.</a:t>
            </a:r>
            <a:endParaRPr/>
          </a:p>
        </p:txBody>
      </p:sp>
      <p:pic>
        <p:nvPicPr>
          <p:cNvPr id="93" name="Google Shape;93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6850" y="134502"/>
            <a:ext cx="1012125" cy="650225"/>
          </a:xfrm>
          <a:prstGeom prst="rect">
            <a:avLst/>
          </a:prstGeom>
          <a:noFill/>
          <a:ln>
            <a:noFill/>
          </a:ln>
        </p:spPr>
      </p:pic>
      <p:pic>
        <p:nvPicPr>
          <p:cNvPr id="94" name="Google Shape;94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171023" y="134502"/>
            <a:ext cx="786027" cy="6042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D9EEB"/>
        </a:solidFill>
        <a:effectLst/>
      </p:bgPr>
    </p:bg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7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Term Four</a:t>
            </a:r>
            <a:endParaRPr/>
          </a:p>
        </p:txBody>
      </p:sp>
      <p:sp>
        <p:nvSpPr>
          <p:cNvPr id="100" name="Google Shape;100;p17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/>
              <a:t>Is used as extra study and preparation for Exams as well as organising the logistics around Graduation Mass and celebratory dinner.</a:t>
            </a:r>
            <a:endParaRPr/>
          </a:p>
        </p:txBody>
      </p:sp>
      <p:pic>
        <p:nvPicPr>
          <p:cNvPr id="101" name="Google Shape;101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6850" y="134502"/>
            <a:ext cx="1012125" cy="6502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" name="Google Shape;102;p1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171023" y="134502"/>
            <a:ext cx="786027" cy="6042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aterial">
  <a:themeElements>
    <a:clrScheme name="Material">
      <a:dk1>
        <a:srgbClr val="4285F4"/>
      </a:dk1>
      <a:lt1>
        <a:srgbClr val="FFFFFF"/>
      </a:lt1>
      <a:dk2>
        <a:srgbClr val="424242"/>
      </a:dk2>
      <a:lt2>
        <a:srgbClr val="737373"/>
      </a:lt2>
      <a:accent1>
        <a:srgbClr val="0277BD"/>
      </a:accent1>
      <a:accent2>
        <a:srgbClr val="0F9D58"/>
      </a:accent2>
      <a:accent3>
        <a:srgbClr val="DB4437"/>
      </a:accent3>
      <a:accent4>
        <a:srgbClr val="FAFAFA"/>
      </a:accent4>
      <a:accent5>
        <a:srgbClr val="4FC3F7"/>
      </a:accent5>
      <a:accent6>
        <a:srgbClr val="F4B400"/>
      </a:accent6>
      <a:hlink>
        <a:srgbClr val="4FC3F7"/>
      </a:hlink>
      <a:folHlink>
        <a:srgbClr val="4FC3F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174</Words>
  <Application>Microsoft Office PowerPoint</Application>
  <PresentationFormat>On-screen Show (16:9)</PresentationFormat>
  <Paragraphs>14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Roboto</vt:lpstr>
      <vt:lpstr>Material</vt:lpstr>
      <vt:lpstr>Year 12 </vt:lpstr>
      <vt:lpstr>Term One</vt:lpstr>
      <vt:lpstr>Term Two</vt:lpstr>
      <vt:lpstr>Term Three</vt:lpstr>
      <vt:lpstr>Term Four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12 </dc:title>
  <dc:creator>Leonie McGuckian</dc:creator>
  <cp:lastModifiedBy>Leonie McGuckian</cp:lastModifiedBy>
  <cp:revision>1</cp:revision>
  <dcterms:modified xsi:type="dcterms:W3CDTF">2020-07-24T02:47:41Z</dcterms:modified>
</cp:coreProperties>
</file>