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a261ae391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a261ae391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824b837c9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824b837c9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a261ae39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a261ae39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a261ae391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a261ae391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8a261ae39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a261ae39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a261ae39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a261ae39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ca403bc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ca403bc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24b837c9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24b837c9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mailto:smansell@mcararat.catholic.edu.au" TargetMode="External"/><Relationship Id="rId4" Type="http://schemas.openxmlformats.org/officeDocument/2006/relationships/hyperlink" Target="mailto:jguan@mcararat.catholic.edu.au" TargetMode="External"/><Relationship Id="rId5" Type="http://schemas.openxmlformats.org/officeDocument/2006/relationships/hyperlink" Target="https://www.vcaa.vic.edu.au/Documents/vce/chineselcs/Chinese-LCS-SD.pdf" TargetMode="External"/><Relationship Id="rId6" Type="http://schemas.openxmlformats.org/officeDocument/2006/relationships/hyperlink" Target="https://www.languageexperience.org/learn-chinese-mandari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Year 11 and 12  LANGUAGES  </a:t>
            </a:r>
            <a:endParaRPr/>
          </a:p>
        </p:txBody>
      </p:sp>
      <p:sp>
        <p:nvSpPr>
          <p:cNvPr id="68" name="Google Shape;68;p13"/>
          <p:cNvSpPr txBox="1"/>
          <p:nvPr>
            <p:ph idx="1" type="subTitle"/>
          </p:nvPr>
        </p:nvSpPr>
        <p:spPr>
          <a:xfrm>
            <a:off x="390525" y="2789121"/>
            <a:ext cx="8222100" cy="78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CHINESE LANGUAGE, CULTURE AND SOCIETY</a:t>
            </a:r>
            <a:endParaRPr/>
          </a:p>
          <a:p>
            <a:pPr indent="0" lvl="0" marL="0" rtl="0" algn="ctr">
              <a:spcBef>
                <a:spcPts val="0"/>
              </a:spcBef>
              <a:spcAft>
                <a:spcPts val="0"/>
              </a:spcAft>
              <a:buNone/>
            </a:pPr>
            <a:r>
              <a:rPr lang="en"/>
              <a:t>CHINESE FIRST LANGUAGE </a:t>
            </a:r>
            <a:endParaRPr/>
          </a:p>
        </p:txBody>
      </p:sp>
      <p:pic>
        <p:nvPicPr>
          <p:cNvPr id="69" name="Google Shape;69;p13"/>
          <p:cNvPicPr preferRelativeResize="0"/>
          <p:nvPr/>
        </p:nvPicPr>
        <p:blipFill>
          <a:blip r:embed="rId3">
            <a:alphaModFix/>
          </a:blip>
          <a:stretch>
            <a:fillRect/>
          </a:stretch>
        </p:blipFill>
        <p:spPr>
          <a:xfrm>
            <a:off x="136850" y="134505"/>
            <a:ext cx="1571625" cy="1009650"/>
          </a:xfrm>
          <a:prstGeom prst="rect">
            <a:avLst/>
          </a:prstGeom>
          <a:noFill/>
          <a:ln>
            <a:noFill/>
          </a:ln>
        </p:spPr>
      </p:pic>
      <p:pic>
        <p:nvPicPr>
          <p:cNvPr id="70" name="Google Shape;70;p13"/>
          <p:cNvPicPr preferRelativeResize="0"/>
          <p:nvPr/>
        </p:nvPicPr>
        <p:blipFill>
          <a:blip r:embed="rId4">
            <a:alphaModFix/>
          </a:blip>
          <a:stretch>
            <a:fillRect/>
          </a:stretch>
        </p:blipFill>
        <p:spPr>
          <a:xfrm>
            <a:off x="7556875" y="134505"/>
            <a:ext cx="1400175" cy="1076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4" name="Shape 74"/>
        <p:cNvGrpSpPr/>
        <p:nvPr/>
      </p:nvGrpSpPr>
      <p:grpSpPr>
        <a:xfrm>
          <a:off x="0" y="0"/>
          <a:ext cx="0" cy="0"/>
          <a:chOff x="0" y="0"/>
          <a:chExt cx="0" cy="0"/>
        </a:xfrm>
      </p:grpSpPr>
      <p:sp>
        <p:nvSpPr>
          <p:cNvPr id="75" name="Google Shape;75;p14"/>
          <p:cNvSpPr txBox="1"/>
          <p:nvPr>
            <p:ph type="title"/>
          </p:nvPr>
        </p:nvSpPr>
        <p:spPr>
          <a:xfrm>
            <a:off x="471900" y="738725"/>
            <a:ext cx="8222100" cy="1090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VCE Chinese Language, Culture and Society Rationale</a:t>
            </a:r>
            <a:endParaRPr/>
          </a:p>
        </p:txBody>
      </p:sp>
      <p:sp>
        <p:nvSpPr>
          <p:cNvPr id="76" name="Google Shape;76;p1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666666"/>
                </a:solidFill>
              </a:rPr>
              <a:t>The Chinese language is spoken by about a quarter of the world’s population. It is the major language of communication in China, Taiwan and Singapore, and is widely used by Chinese communities throughout the Asia Pacific region, including Australia. </a:t>
            </a:r>
            <a:endParaRPr sz="1600">
              <a:solidFill>
                <a:srgbClr val="666666"/>
              </a:solidFill>
            </a:endParaRPr>
          </a:p>
          <a:p>
            <a:pPr indent="0" lvl="0" marL="0" rtl="0" algn="l">
              <a:spcBef>
                <a:spcPts val="1600"/>
              </a:spcBef>
              <a:spcAft>
                <a:spcPts val="1600"/>
              </a:spcAft>
              <a:buNone/>
            </a:pPr>
            <a:r>
              <a:rPr lang="en" sz="1600">
                <a:solidFill>
                  <a:srgbClr val="666666"/>
                </a:solidFill>
              </a:rPr>
              <a:t>This study enables students to strengthen their communication skills in Modern Standard Chinese and to learn about aspects of the culture, history and social structures of Chinese-speaking communities through the medium of English. It also prepares students for further study and employment in areas such as tourism, technology, finance, services and business.</a:t>
            </a:r>
            <a:endParaRPr sz="1600">
              <a:solidFill>
                <a:srgbClr val="666666"/>
              </a:solidFill>
            </a:endParaRPr>
          </a:p>
        </p:txBody>
      </p:sp>
      <p:pic>
        <p:nvPicPr>
          <p:cNvPr id="77" name="Google Shape;77;p14"/>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78" name="Google Shape;78;p14"/>
          <p:cNvPicPr preferRelativeResize="0"/>
          <p:nvPr/>
        </p:nvPicPr>
        <p:blipFill>
          <a:blip r:embed="rId4">
            <a:alphaModFix/>
          </a:blip>
          <a:stretch>
            <a:fillRect/>
          </a:stretch>
        </p:blipFill>
        <p:spPr>
          <a:xfrm>
            <a:off x="8171023" y="134502"/>
            <a:ext cx="786027" cy="604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5" name="Google Shape;85;p15"/>
          <p:cNvPicPr preferRelativeResize="0"/>
          <p:nvPr/>
        </p:nvPicPr>
        <p:blipFill>
          <a:blip r:embed="rId3">
            <a:alphaModFix/>
          </a:blip>
          <a:stretch>
            <a:fillRect/>
          </a:stretch>
        </p:blipFill>
        <p:spPr>
          <a:xfrm>
            <a:off x="471900" y="0"/>
            <a:ext cx="4114800" cy="5143500"/>
          </a:xfrm>
          <a:prstGeom prst="rect">
            <a:avLst/>
          </a:prstGeom>
          <a:noFill/>
          <a:ln>
            <a:noFill/>
          </a:ln>
        </p:spPr>
      </p:pic>
      <p:pic>
        <p:nvPicPr>
          <p:cNvPr id="86" name="Google Shape;86;p15"/>
          <p:cNvPicPr preferRelativeResize="0"/>
          <p:nvPr/>
        </p:nvPicPr>
        <p:blipFill>
          <a:blip r:embed="rId4">
            <a:alphaModFix/>
          </a:blip>
          <a:stretch>
            <a:fillRect/>
          </a:stretch>
        </p:blipFill>
        <p:spPr>
          <a:xfrm>
            <a:off x="6681203" y="2031103"/>
            <a:ext cx="1759827" cy="2486150"/>
          </a:xfrm>
          <a:prstGeom prst="rect">
            <a:avLst/>
          </a:prstGeom>
          <a:noFill/>
          <a:ln>
            <a:noFill/>
          </a:ln>
        </p:spPr>
      </p:pic>
      <p:pic>
        <p:nvPicPr>
          <p:cNvPr id="87" name="Google Shape;87;p15"/>
          <p:cNvPicPr preferRelativeResize="0"/>
          <p:nvPr/>
        </p:nvPicPr>
        <p:blipFill>
          <a:blip r:embed="rId5">
            <a:alphaModFix/>
          </a:blip>
          <a:stretch>
            <a:fillRect/>
          </a:stretch>
        </p:blipFill>
        <p:spPr>
          <a:xfrm>
            <a:off x="4729075" y="2067038"/>
            <a:ext cx="1809750" cy="2562225"/>
          </a:xfrm>
          <a:prstGeom prst="rect">
            <a:avLst/>
          </a:prstGeom>
          <a:noFill/>
          <a:ln>
            <a:noFill/>
          </a:ln>
        </p:spPr>
      </p:pic>
      <p:pic>
        <p:nvPicPr>
          <p:cNvPr id="88" name="Google Shape;88;p15"/>
          <p:cNvPicPr preferRelativeResize="0"/>
          <p:nvPr/>
        </p:nvPicPr>
        <p:blipFill>
          <a:blip r:embed="rId6">
            <a:alphaModFix/>
          </a:blip>
          <a:stretch>
            <a:fillRect/>
          </a:stretch>
        </p:blipFill>
        <p:spPr>
          <a:xfrm>
            <a:off x="5630363" y="156638"/>
            <a:ext cx="1800225" cy="2543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6"/>
          <p:cNvSpPr txBox="1"/>
          <p:nvPr>
            <p:ph type="title"/>
          </p:nvPr>
        </p:nvSpPr>
        <p:spPr>
          <a:xfrm>
            <a:off x="471900" y="401975"/>
            <a:ext cx="8222100" cy="141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Unit 1 Chinese Language, Culture and  Society  </a:t>
            </a:r>
            <a:endParaRPr/>
          </a:p>
        </p:txBody>
      </p:sp>
      <p:sp>
        <p:nvSpPr>
          <p:cNvPr id="94" name="Google Shape;94;p16"/>
          <p:cNvSpPr txBox="1"/>
          <p:nvPr>
            <p:ph idx="1" type="body"/>
          </p:nvPr>
        </p:nvSpPr>
        <p:spPr>
          <a:xfrm>
            <a:off x="471900" y="1919075"/>
            <a:ext cx="8222100" cy="296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In this unit students focus on important aspects of life in modern China. They explore the tradition of filial piety and examine and explore the impact of generational change in families. </a:t>
            </a:r>
            <a:endParaRPr sz="1500"/>
          </a:p>
          <a:p>
            <a:pPr indent="0" lvl="0" marL="0" rtl="0" algn="l">
              <a:spcBef>
                <a:spcPts val="1600"/>
              </a:spcBef>
              <a:spcAft>
                <a:spcPts val="0"/>
              </a:spcAft>
              <a:buNone/>
            </a:pPr>
            <a:r>
              <a:rPr lang="en" sz="1500"/>
              <a:t>Students analyse the schooling system to consider and reflect on cultural values in China. They participate in discussions and analyse research about family and education in China. </a:t>
            </a:r>
            <a:endParaRPr sz="1500"/>
          </a:p>
          <a:p>
            <a:pPr indent="0" lvl="0" marL="0" rtl="0" algn="l">
              <a:spcBef>
                <a:spcPts val="1600"/>
              </a:spcBef>
              <a:spcAft>
                <a:spcPts val="0"/>
              </a:spcAft>
              <a:buNone/>
            </a:pPr>
            <a:r>
              <a:rPr lang="en" sz="1500"/>
              <a:t>Students interact with other learners of the language and share information related to aspects of their personal world and life in Chinese-speaking communities. </a:t>
            </a:r>
            <a:endParaRPr sz="1500"/>
          </a:p>
          <a:p>
            <a:pPr indent="0" lvl="0" marL="0" rtl="0" algn="l">
              <a:spcBef>
                <a:spcPts val="1600"/>
              </a:spcBef>
              <a:spcAft>
                <a:spcPts val="1600"/>
              </a:spcAft>
              <a:buNone/>
            </a:pPr>
            <a:r>
              <a:rPr lang="en" sz="1500"/>
              <a:t>Students develop their reading and comprehension skills in Chinese and produce texts. They also exchange information using appropriate vocabulary and expressions.</a:t>
            </a:r>
            <a:endParaRPr sz="1500"/>
          </a:p>
        </p:txBody>
      </p:sp>
      <p:pic>
        <p:nvPicPr>
          <p:cNvPr id="95" name="Google Shape;95;p16"/>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96" name="Google Shape;96;p16"/>
          <p:cNvPicPr preferRelativeResize="0"/>
          <p:nvPr/>
        </p:nvPicPr>
        <p:blipFill>
          <a:blip r:embed="rId4">
            <a:alphaModFix/>
          </a:blip>
          <a:stretch>
            <a:fillRect/>
          </a:stretch>
        </p:blipFill>
        <p:spPr>
          <a:xfrm>
            <a:off x="8171023" y="134502"/>
            <a:ext cx="786027" cy="604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0" name="Shape 100"/>
        <p:cNvGrpSpPr/>
        <p:nvPr/>
      </p:nvGrpSpPr>
      <p:grpSpPr>
        <a:xfrm>
          <a:off x="0" y="0"/>
          <a:ext cx="0" cy="0"/>
          <a:chOff x="0" y="0"/>
          <a:chExt cx="0" cy="0"/>
        </a:xfrm>
      </p:grpSpPr>
      <p:sp>
        <p:nvSpPr>
          <p:cNvPr id="101" name="Google Shape;101;p17"/>
          <p:cNvSpPr txBox="1"/>
          <p:nvPr>
            <p:ph type="title"/>
          </p:nvPr>
        </p:nvSpPr>
        <p:spPr>
          <a:xfrm>
            <a:off x="471900" y="738725"/>
            <a:ext cx="8222100" cy="106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Unit 2 Chinese Language, Culture and  Society</a:t>
            </a:r>
            <a:endParaRPr/>
          </a:p>
        </p:txBody>
      </p:sp>
      <p:sp>
        <p:nvSpPr>
          <p:cNvPr id="102" name="Google Shape;102;p17"/>
          <p:cNvSpPr txBox="1"/>
          <p:nvPr>
            <p:ph idx="1" type="body"/>
          </p:nvPr>
        </p:nvSpPr>
        <p:spPr>
          <a:xfrm>
            <a:off x="471900" y="1919075"/>
            <a:ext cx="8222100" cy="28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This unit focuses on the importance of myths, legends and Chinese art. Aspects of Chinese culture are explored through Chinese mythology as reflected through contemporary culture. </a:t>
            </a:r>
            <a:endParaRPr sz="1600"/>
          </a:p>
          <a:p>
            <a:pPr indent="0" lvl="0" marL="0" rtl="0" algn="l">
              <a:spcBef>
                <a:spcPts val="1600"/>
              </a:spcBef>
              <a:spcAft>
                <a:spcPts val="0"/>
              </a:spcAft>
              <a:buNone/>
            </a:pPr>
            <a:r>
              <a:rPr lang="en" sz="1600"/>
              <a:t>Students undertake research related to, for example, mythology, legends and art. This unit also focuses on developing the students’ capacity to interact in spoken Chinese. </a:t>
            </a:r>
            <a:endParaRPr sz="1600"/>
          </a:p>
          <a:p>
            <a:pPr indent="0" lvl="0" marL="0" rtl="0" algn="l">
              <a:spcBef>
                <a:spcPts val="1600"/>
              </a:spcBef>
              <a:spcAft>
                <a:spcPts val="1600"/>
              </a:spcAft>
              <a:buNone/>
            </a:pPr>
            <a:r>
              <a:rPr lang="en" sz="1600"/>
              <a:t>Students develop their language skills by initiating, maintaining and closing an exchange. Tourism, geographical features and regional differences in China are considered. Students are given opportunities to write appropriately for context and situation.</a:t>
            </a:r>
            <a:endParaRPr sz="1600"/>
          </a:p>
        </p:txBody>
      </p:sp>
      <p:pic>
        <p:nvPicPr>
          <p:cNvPr id="103" name="Google Shape;103;p17"/>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04" name="Google Shape;104;p17"/>
          <p:cNvPicPr preferRelativeResize="0"/>
          <p:nvPr/>
        </p:nvPicPr>
        <p:blipFill>
          <a:blip r:embed="rId4">
            <a:alphaModFix/>
          </a:blip>
          <a:stretch>
            <a:fillRect/>
          </a:stretch>
        </p:blipFill>
        <p:spPr>
          <a:xfrm>
            <a:off x="8171023" y="134502"/>
            <a:ext cx="786027" cy="604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8" name="Shape 108"/>
        <p:cNvGrpSpPr/>
        <p:nvPr/>
      </p:nvGrpSpPr>
      <p:grpSpPr>
        <a:xfrm>
          <a:off x="0" y="0"/>
          <a:ext cx="0" cy="0"/>
          <a:chOff x="0" y="0"/>
          <a:chExt cx="0" cy="0"/>
        </a:xfrm>
      </p:grpSpPr>
      <p:sp>
        <p:nvSpPr>
          <p:cNvPr id="109" name="Google Shape;109;p18"/>
          <p:cNvSpPr txBox="1"/>
          <p:nvPr>
            <p:ph type="title"/>
          </p:nvPr>
        </p:nvSpPr>
        <p:spPr>
          <a:xfrm>
            <a:off x="471900" y="738725"/>
            <a:ext cx="8222100" cy="1074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Unit 3 Chinese Language, Culture and Society</a:t>
            </a:r>
            <a:endParaRPr/>
          </a:p>
        </p:txBody>
      </p:sp>
      <p:sp>
        <p:nvSpPr>
          <p:cNvPr id="110" name="Google Shape;110;p1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In this unit students investigate and examine significant and influential schools of thought throughout Chinese history and their impact on contemporary culture in China.</a:t>
            </a:r>
            <a:endParaRPr sz="1600"/>
          </a:p>
          <a:p>
            <a:pPr indent="0" lvl="0" marL="0" rtl="0" algn="l">
              <a:spcBef>
                <a:spcPts val="1600"/>
              </a:spcBef>
              <a:spcAft>
                <a:spcPts val="0"/>
              </a:spcAft>
              <a:buNone/>
            </a:pPr>
            <a:r>
              <a:rPr lang="en" sz="1600"/>
              <a:t> Students explore and discuss in English the significance of Chinese philosophy and concepts related to contemporary Chinese culture and Chinese-speaking communities. </a:t>
            </a:r>
            <a:endParaRPr sz="1600"/>
          </a:p>
          <a:p>
            <a:pPr indent="0" lvl="0" marL="0" rtl="0" algn="l">
              <a:spcBef>
                <a:spcPts val="1600"/>
              </a:spcBef>
              <a:spcAft>
                <a:spcPts val="1600"/>
              </a:spcAft>
              <a:buNone/>
            </a:pPr>
            <a:r>
              <a:rPr lang="en" sz="1600"/>
              <a:t>Students present information on leisure in China using appropriate intonation, tones and stress with the appropriate vocabulary and expressions. Students produce simple texts using their knowledge to infer meaning from linguistic and contextual features of various sources.</a:t>
            </a:r>
            <a:endParaRPr sz="1600"/>
          </a:p>
        </p:txBody>
      </p:sp>
      <p:pic>
        <p:nvPicPr>
          <p:cNvPr id="111" name="Google Shape;111;p18"/>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12" name="Google Shape;112;p18"/>
          <p:cNvPicPr preferRelativeResize="0"/>
          <p:nvPr/>
        </p:nvPicPr>
        <p:blipFill>
          <a:blip r:embed="rId4">
            <a:alphaModFix/>
          </a:blip>
          <a:stretch>
            <a:fillRect/>
          </a:stretch>
        </p:blipFill>
        <p:spPr>
          <a:xfrm>
            <a:off x="8171023" y="134502"/>
            <a:ext cx="786027" cy="604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6" name="Shape 116"/>
        <p:cNvGrpSpPr/>
        <p:nvPr/>
      </p:nvGrpSpPr>
      <p:grpSpPr>
        <a:xfrm>
          <a:off x="0" y="0"/>
          <a:ext cx="0" cy="0"/>
          <a:chOff x="0" y="0"/>
          <a:chExt cx="0" cy="0"/>
        </a:xfrm>
      </p:grpSpPr>
      <p:sp>
        <p:nvSpPr>
          <p:cNvPr id="117" name="Google Shape;117;p19"/>
          <p:cNvSpPr txBox="1"/>
          <p:nvPr>
            <p:ph type="title"/>
          </p:nvPr>
        </p:nvSpPr>
        <p:spPr>
          <a:xfrm>
            <a:off x="471900" y="738725"/>
            <a:ext cx="8222100" cy="104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Unit 4 Chinese Language, Culture and Society</a:t>
            </a:r>
            <a:endParaRPr/>
          </a:p>
        </p:txBody>
      </p:sp>
      <p:sp>
        <p:nvSpPr>
          <p:cNvPr id="118" name="Google Shape;118;p19"/>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This unit focuses on an exploration of contemporary Chinese social values through aspects of change in China as well as through China’s role in the global economy. </a:t>
            </a:r>
            <a:endParaRPr sz="1500"/>
          </a:p>
          <a:p>
            <a:pPr indent="0" lvl="0" marL="0" rtl="0" algn="l">
              <a:spcBef>
                <a:spcPts val="1600"/>
              </a:spcBef>
              <a:spcAft>
                <a:spcPts val="0"/>
              </a:spcAft>
              <a:buNone/>
            </a:pPr>
            <a:r>
              <a:rPr lang="en" sz="1500"/>
              <a:t>Students investigate technological, social and political change in China. They reflect upon their own and others’ cultural values and further develop the capacity to interact with other speakers of the language. Information is also accessed through a range of spoken texts on the world of work and there is an emphasis on conveying meaning accurately in spoken Chinese. </a:t>
            </a:r>
            <a:endParaRPr sz="1500"/>
          </a:p>
          <a:p>
            <a:pPr indent="0" lvl="0" marL="0" rtl="0" algn="l">
              <a:spcBef>
                <a:spcPts val="1600"/>
              </a:spcBef>
              <a:spcAft>
                <a:spcPts val="1600"/>
              </a:spcAft>
              <a:buNone/>
            </a:pPr>
            <a:r>
              <a:rPr lang="en" sz="1500"/>
              <a:t>Students also further develop their writing skills in the area of future employment.</a:t>
            </a:r>
            <a:endParaRPr sz="1500"/>
          </a:p>
        </p:txBody>
      </p:sp>
      <p:pic>
        <p:nvPicPr>
          <p:cNvPr id="119" name="Google Shape;119;p19"/>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20" name="Google Shape;120;p19"/>
          <p:cNvPicPr preferRelativeResize="0"/>
          <p:nvPr/>
        </p:nvPicPr>
        <p:blipFill>
          <a:blip r:embed="rId4">
            <a:alphaModFix/>
          </a:blip>
          <a:stretch>
            <a:fillRect/>
          </a:stretch>
        </p:blipFill>
        <p:spPr>
          <a:xfrm>
            <a:off x="8171023" y="134502"/>
            <a:ext cx="786027" cy="604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4" name="Shape 124"/>
        <p:cNvGrpSpPr/>
        <p:nvPr/>
      </p:nvGrpSpPr>
      <p:grpSpPr>
        <a:xfrm>
          <a:off x="0" y="0"/>
          <a:ext cx="0" cy="0"/>
          <a:chOff x="0" y="0"/>
          <a:chExt cx="0" cy="0"/>
        </a:xfrm>
      </p:grpSpPr>
      <p:sp>
        <p:nvSpPr>
          <p:cNvPr id="125" name="Google Shape;125;p20"/>
          <p:cNvSpPr txBox="1"/>
          <p:nvPr>
            <p:ph type="title"/>
          </p:nvPr>
        </p:nvSpPr>
        <p:spPr>
          <a:xfrm>
            <a:off x="471900" y="738725"/>
            <a:ext cx="8222100" cy="81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VCE Chinese First Language Units 1- 4</a:t>
            </a:r>
            <a:endParaRPr/>
          </a:p>
        </p:txBody>
      </p:sp>
      <p:sp>
        <p:nvSpPr>
          <p:cNvPr id="126" name="Google Shape;126;p2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This subject is designed for students who have spent time as a resident or who have significant experiences studying Chinese in a country in which Chinese is the major language of communication </a:t>
            </a:r>
            <a:endParaRPr sz="1500"/>
          </a:p>
          <a:p>
            <a:pPr indent="0" lvl="0" marL="457200" rtl="0" algn="l">
              <a:spcBef>
                <a:spcPts val="1600"/>
              </a:spcBef>
              <a:spcAft>
                <a:spcPts val="0"/>
              </a:spcAft>
              <a:buNone/>
            </a:pPr>
            <a:r>
              <a:t/>
            </a:r>
            <a:endParaRPr sz="1500"/>
          </a:p>
          <a:p>
            <a:pPr indent="-323850" lvl="0" marL="457200" rtl="0" algn="l">
              <a:spcBef>
                <a:spcPts val="1600"/>
              </a:spcBef>
              <a:spcAft>
                <a:spcPts val="0"/>
              </a:spcAft>
              <a:buSzPts val="1500"/>
              <a:buChar char="●"/>
            </a:pPr>
            <a:r>
              <a:rPr lang="en" sz="1500"/>
              <a:t>Students wishing to undertake this subject must discuss this with either Mrs Mansell or Ms Guan.</a:t>
            </a:r>
            <a:endParaRPr sz="1500"/>
          </a:p>
        </p:txBody>
      </p:sp>
      <p:pic>
        <p:nvPicPr>
          <p:cNvPr id="127" name="Google Shape;127;p20"/>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28" name="Google Shape;128;p20"/>
          <p:cNvPicPr preferRelativeResize="0"/>
          <p:nvPr/>
        </p:nvPicPr>
        <p:blipFill>
          <a:blip r:embed="rId4">
            <a:alphaModFix/>
          </a:blip>
          <a:stretch>
            <a:fillRect/>
          </a:stretch>
        </p:blipFill>
        <p:spPr>
          <a:xfrm>
            <a:off x="8171023" y="134502"/>
            <a:ext cx="786027" cy="604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VCE Chinese</a:t>
            </a:r>
            <a:endParaRPr/>
          </a:p>
        </p:txBody>
      </p:sp>
      <p:sp>
        <p:nvSpPr>
          <p:cNvPr id="134" name="Google Shape;134;p21"/>
          <p:cNvSpPr txBox="1"/>
          <p:nvPr>
            <p:ph idx="1" type="body"/>
          </p:nvPr>
        </p:nvSpPr>
        <p:spPr>
          <a:xfrm>
            <a:off x="471900" y="1919075"/>
            <a:ext cx="8222100" cy="283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more information please contact: </a:t>
            </a:r>
            <a:endParaRPr/>
          </a:p>
          <a:p>
            <a:pPr indent="0" lvl="0" marL="0" rtl="0" algn="l">
              <a:spcBef>
                <a:spcPts val="0"/>
              </a:spcBef>
              <a:spcAft>
                <a:spcPts val="0"/>
              </a:spcAft>
              <a:buNone/>
            </a:pPr>
            <a:r>
              <a:t/>
            </a:r>
            <a:endParaRPr sz="1000"/>
          </a:p>
          <a:p>
            <a:pPr indent="0" lvl="0" marL="0" rtl="0" algn="l">
              <a:spcBef>
                <a:spcPts val="0"/>
              </a:spcBef>
              <a:spcAft>
                <a:spcPts val="0"/>
              </a:spcAft>
              <a:buNone/>
            </a:pPr>
            <a:r>
              <a:rPr lang="en"/>
              <a:t>Mrs Stephanie Mansell</a:t>
            </a:r>
            <a:endParaRPr/>
          </a:p>
          <a:p>
            <a:pPr indent="0" lvl="0" marL="0" rtl="0" algn="l">
              <a:spcBef>
                <a:spcPts val="0"/>
              </a:spcBef>
              <a:spcAft>
                <a:spcPts val="0"/>
              </a:spcAft>
              <a:buNone/>
            </a:pPr>
            <a:r>
              <a:rPr lang="en"/>
              <a:t>Head of English and Languages </a:t>
            </a:r>
            <a:endParaRPr/>
          </a:p>
          <a:p>
            <a:pPr indent="0" lvl="0" marL="0" rtl="0" algn="l">
              <a:spcBef>
                <a:spcPts val="0"/>
              </a:spcBef>
              <a:spcAft>
                <a:spcPts val="0"/>
              </a:spcAft>
              <a:buNone/>
            </a:pPr>
            <a:r>
              <a:rPr lang="en" u="sng">
                <a:solidFill>
                  <a:schemeClr val="hlink"/>
                </a:solidFill>
                <a:hlinkClick r:id="rId3"/>
              </a:rPr>
              <a:t>smansell@mcararat.catholic.edu.au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Ms Julia Guan</a:t>
            </a:r>
            <a:endParaRPr/>
          </a:p>
          <a:p>
            <a:pPr indent="0" lvl="0" marL="0" rtl="0" algn="l">
              <a:spcBef>
                <a:spcPts val="0"/>
              </a:spcBef>
              <a:spcAft>
                <a:spcPts val="0"/>
              </a:spcAft>
              <a:buNone/>
            </a:pPr>
            <a:r>
              <a:rPr lang="en"/>
              <a:t>7-10 and VCE Chinese teacher</a:t>
            </a:r>
            <a:endParaRPr/>
          </a:p>
          <a:p>
            <a:pPr indent="0" lvl="0" marL="0" rtl="0" algn="l">
              <a:spcBef>
                <a:spcPts val="0"/>
              </a:spcBef>
              <a:spcAft>
                <a:spcPts val="0"/>
              </a:spcAft>
              <a:buNone/>
            </a:pPr>
            <a:r>
              <a:rPr lang="en" u="sng">
                <a:solidFill>
                  <a:schemeClr val="hlink"/>
                </a:solidFill>
                <a:hlinkClick r:id="rId4"/>
              </a:rPr>
              <a:t>jguan@mcararat.catholic.edu.au</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100" u="sng">
                <a:solidFill>
                  <a:schemeClr val="hlink"/>
                </a:solidFill>
                <a:latin typeface="Arial"/>
                <a:ea typeface="Arial"/>
                <a:cs typeface="Arial"/>
                <a:sym typeface="Arial"/>
                <a:hlinkClick r:id="rId5"/>
              </a:rPr>
              <a:t>https://www.vcaa.vic.edu.au/Documents/vce/chineselcs/Chinese-LCS-SD.pdf</a:t>
            </a:r>
            <a:endParaRPr/>
          </a:p>
          <a:p>
            <a:pPr indent="0" lvl="0" marL="0" rtl="0" algn="l">
              <a:spcBef>
                <a:spcPts val="0"/>
              </a:spcBef>
              <a:spcAft>
                <a:spcPts val="0"/>
              </a:spcAft>
              <a:buNone/>
            </a:pPr>
            <a:r>
              <a:rPr lang="en" sz="1100" u="sng">
                <a:solidFill>
                  <a:schemeClr val="hlink"/>
                </a:solidFill>
                <a:latin typeface="Arial"/>
                <a:ea typeface="Arial"/>
                <a:cs typeface="Arial"/>
                <a:sym typeface="Arial"/>
                <a:hlinkClick r:id="rId6"/>
              </a:rPr>
              <a:t>https://www.languageexperience.org/learn-chinese-mandarin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