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8a261ae39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261ae39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a261ae39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a261ae39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a261ae4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a261ae4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YEAR 11 Wellbeing</a:t>
            </a:r>
            <a:endParaRPr/>
          </a:p>
        </p:txBody>
      </p:sp>
      <p:sp>
        <p:nvSpPr>
          <p:cNvPr id="68" name="Google Shape;68;p13"/>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“Oak Wellbeing - Positive Education”.</a:t>
            </a:r>
            <a:endParaRPr/>
          </a:p>
        </p:txBody>
      </p:sp>
      <p:pic>
        <p:nvPicPr>
          <p:cNvPr id="69" name="Google Shape;69;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70" name="Google Shape;70;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Positive Education? </a:t>
            </a:r>
            <a:endParaRPr/>
          </a:p>
        </p:txBody>
      </p:sp>
      <p:sp>
        <p:nvSpPr>
          <p:cNvPr id="76" name="Google Shape;76;p1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515151"/>
                </a:solidFill>
                <a:highlight>
                  <a:srgbClr val="FFFFFF"/>
                </a:highlight>
                <a:latin typeface="Arial"/>
                <a:ea typeface="Arial"/>
                <a:cs typeface="Arial"/>
                <a:sym typeface="Arial"/>
              </a:rPr>
              <a:t>Our Positive Education curriculum is explicitly designed to support your child to establish optimistic habits of mind that propel them forward in their learning, personal development and character. The Wellbeing Curriculum we implement at Year 7 teaches the skills of wellbeing to actively develop within our students optimism, </a:t>
            </a:r>
            <a:r>
              <a:rPr lang="en" sz="1200">
                <a:solidFill>
                  <a:srgbClr val="515151"/>
                </a:solidFill>
                <a:highlight>
                  <a:srgbClr val="FFFFFF"/>
                </a:highlight>
                <a:latin typeface="Arial"/>
                <a:ea typeface="Arial"/>
                <a:cs typeface="Arial"/>
                <a:sym typeface="Arial"/>
              </a:rPr>
              <a:t>resilience</a:t>
            </a:r>
            <a:r>
              <a:rPr lang="en" sz="1200">
                <a:solidFill>
                  <a:srgbClr val="515151"/>
                </a:solidFill>
                <a:highlight>
                  <a:srgbClr val="FFFFFF"/>
                </a:highlight>
                <a:latin typeface="Arial"/>
                <a:ea typeface="Arial"/>
                <a:cs typeface="Arial"/>
                <a:sym typeface="Arial"/>
              </a:rPr>
              <a:t>, grit and compassion.</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200">
              <a:solidFill>
                <a:srgbClr val="515151"/>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a:p>
        </p:txBody>
      </p:sp>
      <p:pic>
        <p:nvPicPr>
          <p:cNvPr id="77" name="Google Shape;77;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8" name="Google Shape;78;p14"/>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79" name="Google Shape;79;p14"/>
          <p:cNvPicPr preferRelativeResize="0"/>
          <p:nvPr/>
        </p:nvPicPr>
        <p:blipFill>
          <a:blip r:embed="rId5">
            <a:alphaModFix/>
          </a:blip>
          <a:stretch>
            <a:fillRect/>
          </a:stretch>
        </p:blipFill>
        <p:spPr>
          <a:xfrm>
            <a:off x="2948975" y="2931988"/>
            <a:ext cx="2914650" cy="157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1 Oak Program - Positive Education</a:t>
            </a:r>
            <a:endParaRPr/>
          </a:p>
        </p:txBody>
      </p:sp>
      <p:sp>
        <p:nvSpPr>
          <p:cNvPr id="85" name="Google Shape;85;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rPr>
              <a:t>In Term 1, in addition to focusing on positive relationships and leadership, students also engage in the Elevate Study Program - “Student Elevation” - which focuses successful, evidence-based study skills that can be applied across all subject areas.</a:t>
            </a:r>
            <a:endParaRPr sz="1400">
              <a:solidFill>
                <a:srgbClr val="000000"/>
              </a:solidFill>
            </a:endParaRPr>
          </a:p>
          <a:p>
            <a:pPr indent="0" lvl="0" marL="0" rtl="0" algn="l">
              <a:lnSpc>
                <a:spcPct val="100000"/>
              </a:lnSpc>
              <a:spcBef>
                <a:spcPts val="0"/>
              </a:spcBef>
              <a:spcAft>
                <a:spcPts val="0"/>
              </a:spcAft>
              <a:buNone/>
            </a:pPr>
            <a:r>
              <a:t/>
            </a:r>
            <a:endParaRPr sz="1400">
              <a:solidFill>
                <a:srgbClr val="000000"/>
              </a:solidFill>
            </a:endParaRPr>
          </a:p>
          <a:p>
            <a:pPr indent="0" lvl="0" marL="0" rtl="0" algn="l">
              <a:lnSpc>
                <a:spcPct val="100000"/>
              </a:lnSpc>
              <a:spcBef>
                <a:spcPts val="0"/>
              </a:spcBef>
              <a:spcAft>
                <a:spcPts val="0"/>
              </a:spcAft>
              <a:buNone/>
            </a:pPr>
            <a:r>
              <a:rPr b="1" lang="en" sz="1300"/>
              <a:t>Topics covered: </a:t>
            </a:r>
            <a:r>
              <a:rPr lang="en"/>
              <a:t>              </a:t>
            </a:r>
            <a:r>
              <a:rPr lang="en" sz="1200">
                <a:solidFill>
                  <a:srgbClr val="000000"/>
                </a:solidFill>
                <a:latin typeface="Arial"/>
                <a:ea typeface="Arial"/>
                <a:cs typeface="Arial"/>
                <a:sym typeface="Arial"/>
              </a:rPr>
              <a:t>Leadership and Teamwork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Kindness and Connections</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Gratitude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Study </a:t>
            </a:r>
            <a:r>
              <a:rPr lang="en"/>
              <a:t>                           </a:t>
            </a:r>
            <a:endParaRPr/>
          </a:p>
        </p:txBody>
      </p:sp>
      <p:pic>
        <p:nvPicPr>
          <p:cNvPr id="86" name="Google Shape;86;p1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87" name="Google Shape;87;p15"/>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88" name="Google Shape;88;p15"/>
          <p:cNvPicPr preferRelativeResize="0"/>
          <p:nvPr/>
        </p:nvPicPr>
        <p:blipFill>
          <a:blip r:embed="rId5">
            <a:alphaModFix/>
          </a:blip>
          <a:stretch>
            <a:fillRect/>
          </a:stretch>
        </p:blipFill>
        <p:spPr>
          <a:xfrm>
            <a:off x="6050675" y="2781425"/>
            <a:ext cx="2476500" cy="1847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2 Oak Program - Positive Education</a:t>
            </a:r>
            <a:endParaRPr/>
          </a:p>
        </p:txBody>
      </p:sp>
      <p:sp>
        <p:nvSpPr>
          <p:cNvPr id="94" name="Google Shape;94;p16"/>
          <p:cNvSpPr txBox="1"/>
          <p:nvPr>
            <p:ph idx="1" type="body"/>
          </p:nvPr>
        </p:nvSpPr>
        <p:spPr>
          <a:xfrm>
            <a:off x="575450" y="2008825"/>
            <a:ext cx="8222100" cy="2710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8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300">
                <a:solidFill>
                  <a:srgbClr val="000000"/>
                </a:solidFill>
                <a:latin typeface="Arial"/>
                <a:ea typeface="Arial"/>
                <a:cs typeface="Arial"/>
                <a:sym typeface="Arial"/>
              </a:rPr>
              <a:t>In Term 2, students explore positive </a:t>
            </a:r>
            <a:r>
              <a:rPr lang="en" sz="1300">
                <a:solidFill>
                  <a:srgbClr val="000000"/>
                </a:solidFill>
                <a:latin typeface="Arial"/>
                <a:ea typeface="Arial"/>
                <a:cs typeface="Arial"/>
                <a:sym typeface="Arial"/>
              </a:rPr>
              <a:t>psychology</a:t>
            </a:r>
            <a:r>
              <a:rPr lang="en" sz="1300">
                <a:solidFill>
                  <a:srgbClr val="000000"/>
                </a:solidFill>
                <a:latin typeface="Arial"/>
                <a:ea typeface="Arial"/>
                <a:cs typeface="Arial"/>
                <a:sym typeface="Arial"/>
              </a:rPr>
              <a:t> interventions that can be used to improve one’s sense of optimism. Students also look at the connection between our thought processes and our bodies.</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6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Topics covered:                          Positivity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                                                 Self Control</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Mind Body Connections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t/>
            </a:r>
            <a:endParaRPr/>
          </a:p>
        </p:txBody>
      </p:sp>
      <p:pic>
        <p:nvPicPr>
          <p:cNvPr id="95" name="Google Shape;95;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6" name="Google Shape;96;p1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97" name="Google Shape;97;p16"/>
          <p:cNvPicPr preferRelativeResize="0"/>
          <p:nvPr/>
        </p:nvPicPr>
        <p:blipFill>
          <a:blip r:embed="rId5">
            <a:alphaModFix/>
          </a:blip>
          <a:stretch>
            <a:fillRect/>
          </a:stretch>
        </p:blipFill>
        <p:spPr>
          <a:xfrm>
            <a:off x="5162925" y="2808725"/>
            <a:ext cx="2759852" cy="2113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3 Oak Program - Positive Education</a:t>
            </a:r>
            <a:endParaRPr/>
          </a:p>
        </p:txBody>
      </p:sp>
      <p:sp>
        <p:nvSpPr>
          <p:cNvPr id="103" name="Google Shape;103;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Term 4 students explore the idea of individual purpose and meaning in life.</a:t>
            </a:r>
            <a:endParaRPr/>
          </a:p>
          <a:p>
            <a:pPr indent="0" lvl="0" marL="0" rtl="0" algn="l">
              <a:spcBef>
                <a:spcPts val="1600"/>
              </a:spcBef>
              <a:spcAft>
                <a:spcPts val="0"/>
              </a:spcAft>
              <a:buNone/>
            </a:pPr>
            <a:r>
              <a:rPr lang="en" sz="1400"/>
              <a:t>Topics covered:                                               </a:t>
            </a:r>
            <a:r>
              <a:rPr lang="en" sz="1200">
                <a:solidFill>
                  <a:srgbClr val="000000"/>
                </a:solidFill>
                <a:latin typeface="Arial"/>
                <a:ea typeface="Arial"/>
                <a:cs typeface="Arial"/>
                <a:sym typeface="Arial"/>
              </a:rPr>
              <a:t>Character Development</a:t>
            </a:r>
            <a:endParaRPr sz="1200">
              <a:solidFill>
                <a:srgbClr val="000000"/>
              </a:solidFill>
              <a:latin typeface="Arial"/>
              <a:ea typeface="Arial"/>
              <a:cs typeface="Arial"/>
              <a:sym typeface="Arial"/>
            </a:endParaRPr>
          </a:p>
          <a:p>
            <a:pPr indent="0" lvl="0" marL="0" rtl="0" algn="ctr">
              <a:lnSpc>
                <a:spcPct val="100000"/>
              </a:lnSpc>
              <a:spcBef>
                <a:spcPts val="1600"/>
              </a:spcBef>
              <a:spcAft>
                <a:spcPts val="0"/>
              </a:spcAft>
              <a:buNone/>
            </a:pPr>
            <a:r>
              <a:rPr lang="en" sz="1200">
                <a:solidFill>
                  <a:srgbClr val="000000"/>
                </a:solidFill>
                <a:latin typeface="Arial"/>
                <a:ea typeface="Arial"/>
                <a:cs typeface="Arial"/>
                <a:sym typeface="Arial"/>
              </a:rPr>
              <a:t>Core Values</a:t>
            </a:r>
            <a:endParaRPr sz="1200">
              <a:solidFill>
                <a:srgbClr val="000000"/>
              </a:solidFill>
              <a:latin typeface="Arial"/>
              <a:ea typeface="Arial"/>
              <a:cs typeface="Arial"/>
              <a:sym typeface="Arial"/>
            </a:endParaRPr>
          </a:p>
          <a:p>
            <a:pPr indent="0" lvl="0" marL="0" rtl="0" algn="ctr">
              <a:lnSpc>
                <a:spcPct val="100000"/>
              </a:lnSpc>
              <a:spcBef>
                <a:spcPts val="0"/>
              </a:spcBef>
              <a:spcAft>
                <a:spcPts val="0"/>
              </a:spcAft>
              <a:buNone/>
            </a:pPr>
            <a:r>
              <a:rPr lang="en" sz="1200">
                <a:solidFill>
                  <a:srgbClr val="000000"/>
                </a:solidFill>
                <a:latin typeface="Arial"/>
                <a:ea typeface="Arial"/>
                <a:cs typeface="Arial"/>
                <a:sym typeface="Arial"/>
              </a:rPr>
              <a:t>Sense of Meaning </a:t>
            </a:r>
            <a:endParaRPr sz="1200">
              <a:solidFill>
                <a:srgbClr val="000000"/>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1600"/>
              </a:spcBef>
              <a:spcAft>
                <a:spcPts val="1600"/>
              </a:spcAft>
              <a:buNone/>
            </a:pPr>
            <a:r>
              <a:t/>
            </a:r>
            <a:endParaRPr/>
          </a:p>
        </p:txBody>
      </p:sp>
      <p:pic>
        <p:nvPicPr>
          <p:cNvPr id="104" name="Google Shape;104;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5" name="Google Shape;105;p17"/>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06" name="Google Shape;106;p17"/>
          <p:cNvPicPr preferRelativeResize="0"/>
          <p:nvPr/>
        </p:nvPicPr>
        <p:blipFill>
          <a:blip r:embed="rId5">
            <a:alphaModFix/>
          </a:blip>
          <a:stretch>
            <a:fillRect/>
          </a:stretch>
        </p:blipFill>
        <p:spPr>
          <a:xfrm>
            <a:off x="5943150" y="2615427"/>
            <a:ext cx="2468774" cy="2126425"/>
          </a:xfrm>
          <a:prstGeom prst="rect">
            <a:avLst/>
          </a:prstGeom>
          <a:noFill/>
          <a:ln>
            <a:noFill/>
          </a:ln>
        </p:spPr>
      </p:pic>
      <p:pic>
        <p:nvPicPr>
          <p:cNvPr id="107" name="Google Shape;107;p17"/>
          <p:cNvPicPr preferRelativeResize="0"/>
          <p:nvPr/>
        </p:nvPicPr>
        <p:blipFill>
          <a:blip r:embed="rId6">
            <a:alphaModFix/>
          </a:blip>
          <a:stretch>
            <a:fillRect/>
          </a:stretch>
        </p:blipFill>
        <p:spPr>
          <a:xfrm>
            <a:off x="136850" y="2967525"/>
            <a:ext cx="3534525" cy="2000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1" name="Shape 111"/>
        <p:cNvGrpSpPr/>
        <p:nvPr/>
      </p:nvGrpSpPr>
      <p:grpSpPr>
        <a:xfrm>
          <a:off x="0" y="0"/>
          <a:ext cx="0" cy="0"/>
          <a:chOff x="0" y="0"/>
          <a:chExt cx="0" cy="0"/>
        </a:xfrm>
      </p:grpSpPr>
      <p:sp>
        <p:nvSpPr>
          <p:cNvPr id="112" name="Google Shape;112;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Term 4 Oak Program - Positive Education</a:t>
            </a:r>
            <a:endParaRPr/>
          </a:p>
        </p:txBody>
      </p:sp>
      <p:sp>
        <p:nvSpPr>
          <p:cNvPr id="113" name="Google Shape;113;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400">
                <a:solidFill>
                  <a:srgbClr val="000000"/>
                </a:solidFill>
                <a:latin typeface="Arial"/>
                <a:ea typeface="Arial"/>
                <a:cs typeface="Arial"/>
                <a:sym typeface="Arial"/>
              </a:rPr>
              <a:t>This Term, students look at personal safety and decision-making </a:t>
            </a:r>
            <a:endParaRPr sz="14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0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Topics covered:             </a:t>
            </a:r>
            <a:r>
              <a:rPr lang="en" sz="1200">
                <a:solidFill>
                  <a:srgbClr val="000000"/>
                </a:solidFill>
                <a:latin typeface="Arial"/>
                <a:ea typeface="Arial"/>
                <a:cs typeface="Arial"/>
                <a:sym typeface="Arial"/>
              </a:rPr>
              <a:t> </a:t>
            </a:r>
            <a:r>
              <a:rPr lang="en" sz="10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Gambling vs Gaming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200">
                <a:solidFill>
                  <a:srgbClr val="000000"/>
                </a:solidFill>
                <a:latin typeface="Arial"/>
                <a:ea typeface="Arial"/>
                <a:cs typeface="Arial"/>
                <a:sym typeface="Arial"/>
              </a:rPr>
              <a:t>                                                            Reviewing Dangers for Youth </a:t>
            </a:r>
            <a:endParaRPr sz="12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lang="en" sz="1000">
                <a:solidFill>
                  <a:srgbClr val="000000"/>
                </a:solidFill>
                <a:latin typeface="Arial"/>
                <a:ea typeface="Arial"/>
                <a:cs typeface="Arial"/>
                <a:sym typeface="Arial"/>
              </a:rPr>
              <a:t>     </a:t>
            </a:r>
            <a:endParaRPr/>
          </a:p>
        </p:txBody>
      </p:sp>
      <p:pic>
        <p:nvPicPr>
          <p:cNvPr id="114" name="Google Shape;114;p1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15" name="Google Shape;115;p18"/>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16" name="Google Shape;116;p18"/>
          <p:cNvPicPr preferRelativeResize="0"/>
          <p:nvPr/>
        </p:nvPicPr>
        <p:blipFill>
          <a:blip r:embed="rId5">
            <a:alphaModFix/>
          </a:blip>
          <a:stretch>
            <a:fillRect/>
          </a:stretch>
        </p:blipFill>
        <p:spPr>
          <a:xfrm>
            <a:off x="6042963" y="2459175"/>
            <a:ext cx="2581275" cy="1771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433975" y="461975"/>
            <a:ext cx="8259900" cy="104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At the end of the Year 11 Oak Program - our hopes for our students.</a:t>
            </a:r>
            <a:endParaRPr/>
          </a:p>
        </p:txBody>
      </p:sp>
      <p:sp>
        <p:nvSpPr>
          <p:cNvPr id="122" name="Google Shape;122;p1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hope at the end of Year 11, that students enjoyed the experience of Oak Wellbeing and leave the year level </a:t>
            </a:r>
            <a:r>
              <a:rPr lang="en"/>
              <a:t>equipped</a:t>
            </a:r>
            <a:r>
              <a:rPr lang="en"/>
              <a:t> with the skills to navigate young-adult life with a maintained focus on self-care. We also hope they end this year’s program feeling prepared for the ups and downs of their final year, both academically and socially.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