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a261a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a261a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10 Wellbeing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“Oak Wellbeing - Positive Education”.</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Positive Education? </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15151"/>
                </a:solidFill>
                <a:highlight>
                  <a:srgbClr val="FFFFFF"/>
                </a:highlight>
                <a:latin typeface="Arial"/>
                <a:ea typeface="Arial"/>
                <a:cs typeface="Arial"/>
                <a:sym typeface="Arial"/>
              </a:rPr>
              <a:t>Our Positive Education curriculum is explicitly designed to support your child to establish optimistic habits of mind that propel them forward in their learning, personal development and character. The Wellbeing Curriculum we implement at Year 7 teaches the skills of wellbeing to actively develop within our students optimism, </a:t>
            </a:r>
            <a:r>
              <a:rPr lang="en" sz="1200">
                <a:solidFill>
                  <a:srgbClr val="515151"/>
                </a:solidFill>
                <a:highlight>
                  <a:srgbClr val="FFFFFF"/>
                </a:highlight>
                <a:latin typeface="Arial"/>
                <a:ea typeface="Arial"/>
                <a:cs typeface="Arial"/>
                <a:sym typeface="Arial"/>
              </a:rPr>
              <a:t>resilience</a:t>
            </a:r>
            <a:r>
              <a:rPr lang="en" sz="1200">
                <a:solidFill>
                  <a:srgbClr val="515151"/>
                </a:solidFill>
                <a:highlight>
                  <a:srgbClr val="FFFFFF"/>
                </a:highlight>
                <a:latin typeface="Arial"/>
                <a:ea typeface="Arial"/>
                <a:cs typeface="Arial"/>
                <a:sym typeface="Arial"/>
              </a:rPr>
              <a:t>, grit and compassion.</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9" name="Google Shape;79;p14"/>
          <p:cNvPicPr preferRelativeResize="0"/>
          <p:nvPr/>
        </p:nvPicPr>
        <p:blipFill>
          <a:blip r:embed="rId5">
            <a:alphaModFix/>
          </a:blip>
          <a:stretch>
            <a:fillRect/>
          </a:stretch>
        </p:blipFill>
        <p:spPr>
          <a:xfrm>
            <a:off x="2948975" y="2931988"/>
            <a:ext cx="2914650" cy="157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1 Oak Program - Positive Education</a:t>
            </a:r>
            <a:endParaRPr/>
          </a:p>
        </p:txBody>
      </p:sp>
      <p:sp>
        <p:nvSpPr>
          <p:cNvPr id="85" name="Google Shape;85;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In Term 1, students look at how the brain functions and the concept of neuroplasticity - that our brain is adaptable </a:t>
            </a:r>
            <a:r>
              <a:rPr lang="en" sz="1400">
                <a:solidFill>
                  <a:srgbClr val="111111"/>
                </a:solidFill>
                <a:highlight>
                  <a:srgbClr val="FFFFFF"/>
                </a:highlight>
                <a:latin typeface="Arial"/>
                <a:ea typeface="Arial"/>
                <a:cs typeface="Arial"/>
                <a:sym typeface="Arial"/>
              </a:rPr>
              <a:t>and can be re-rewired through the use of techniques to establish better habits that contribute to your health, success, and well-being. Students also undertake the Elevate Study Program -“Study Sensai”- and listen to presenters speak on the best evidence-based study techniques to use in Year 10. They also undertake modules related to study, avoiding procrastination and note-taking, etc.</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sz="1300"/>
              <a:t>Topics covered: </a:t>
            </a:r>
            <a:r>
              <a:rPr lang="en"/>
              <a:t>                 </a:t>
            </a:r>
            <a:r>
              <a:rPr lang="en" sz="1200">
                <a:solidFill>
                  <a:srgbClr val="000000"/>
                </a:solidFill>
                <a:latin typeface="Arial"/>
                <a:ea typeface="Arial"/>
                <a:cs typeface="Arial"/>
                <a:sym typeface="Arial"/>
              </a:rPr>
              <a:t>The Brain</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How to Study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                                                   Handling Stress</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                                                   Making Sense of Emotions</a:t>
            </a:r>
            <a:r>
              <a:rPr lang="en"/>
              <a:t>                         </a:t>
            </a:r>
            <a:endParaRPr/>
          </a:p>
        </p:txBody>
      </p:sp>
      <p:pic>
        <p:nvPicPr>
          <p:cNvPr id="86" name="Google Shape;86;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7" name="Google Shape;87;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8" name="Google Shape;88;p15"/>
          <p:cNvPicPr preferRelativeResize="0"/>
          <p:nvPr/>
        </p:nvPicPr>
        <p:blipFill>
          <a:blip r:embed="rId5">
            <a:alphaModFix/>
          </a:blip>
          <a:stretch>
            <a:fillRect/>
          </a:stretch>
        </p:blipFill>
        <p:spPr>
          <a:xfrm>
            <a:off x="5280600" y="3229838"/>
            <a:ext cx="3028950" cy="1514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2 Oak Program - Positive Education</a:t>
            </a:r>
            <a:endParaRPr/>
          </a:p>
        </p:txBody>
      </p:sp>
      <p:sp>
        <p:nvSpPr>
          <p:cNvPr id="94" name="Google Shape;94;p16"/>
          <p:cNvSpPr txBox="1"/>
          <p:nvPr>
            <p:ph idx="1" type="body"/>
          </p:nvPr>
        </p:nvSpPr>
        <p:spPr>
          <a:xfrm>
            <a:off x="575450" y="200882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8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300">
                <a:solidFill>
                  <a:srgbClr val="000000"/>
                </a:solidFill>
                <a:latin typeface="Arial"/>
                <a:ea typeface="Arial"/>
                <a:cs typeface="Arial"/>
                <a:sym typeface="Arial"/>
              </a:rPr>
              <a:t>In Term 2, students look at leadership qualities, and positive relationships with their peers. They explore the idea of stereotypes and ways of challenging those which they feel are unjust. Students are encouraged to be “upstanders” in life, as opposed to “bystanders”.</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Topics covered:                                                       Working Together</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Kindness</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Leadership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Bystander</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Challenging Stereotypes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a:p>
        </p:txBody>
      </p:sp>
      <p:pic>
        <p:nvPicPr>
          <p:cNvPr id="95" name="Google Shape;95;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6" name="Google Shape;96;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7" name="Google Shape;97;p16"/>
          <p:cNvPicPr preferRelativeResize="0"/>
          <p:nvPr/>
        </p:nvPicPr>
        <p:blipFill>
          <a:blip r:embed="rId5">
            <a:alphaModFix/>
          </a:blip>
          <a:stretch>
            <a:fillRect/>
          </a:stretch>
        </p:blipFill>
        <p:spPr>
          <a:xfrm>
            <a:off x="5770199" y="3196782"/>
            <a:ext cx="3097626" cy="152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3 Oak Program - Positive Education</a:t>
            </a:r>
            <a:endParaRPr/>
          </a:p>
        </p:txBody>
      </p:sp>
      <p:sp>
        <p:nvSpPr>
          <p:cNvPr id="103" name="Google Shape;103;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00000"/>
                </a:solidFill>
                <a:latin typeface="Arial"/>
                <a:ea typeface="Arial"/>
                <a:cs typeface="Arial"/>
                <a:sym typeface="Arial"/>
              </a:rPr>
              <a:t>This Term, students examine how to overcome adversity, challenge and setbacks to go on to achieve their goals.</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 Topics covered:          Thriving through challenge.     </a:t>
            </a:r>
            <a:r>
              <a:rPr lang="en" sz="1200">
                <a:solidFill>
                  <a:srgbClr val="000000"/>
                </a:solidFill>
                <a:latin typeface="Arial"/>
                <a:ea typeface="Arial"/>
                <a:cs typeface="Arial"/>
                <a:sym typeface="Arial"/>
              </a:rPr>
              <a:t> </a:t>
            </a:r>
            <a:r>
              <a:rPr lang="en" sz="1000">
                <a:solidFill>
                  <a:srgbClr val="000000"/>
                </a:solidFill>
                <a:latin typeface="Arial"/>
                <a:ea typeface="Arial"/>
                <a:cs typeface="Arial"/>
                <a:sym typeface="Arial"/>
              </a:rPr>
              <a:t>                           </a:t>
            </a:r>
            <a:endParaRPr/>
          </a:p>
        </p:txBody>
      </p:sp>
      <p:pic>
        <p:nvPicPr>
          <p:cNvPr id="104" name="Google Shape;104;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5" name="Google Shape;105;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06" name="Google Shape;106;p17"/>
          <p:cNvPicPr preferRelativeResize="0"/>
          <p:nvPr/>
        </p:nvPicPr>
        <p:blipFill>
          <a:blip r:embed="rId5">
            <a:alphaModFix/>
          </a:blip>
          <a:stretch>
            <a:fillRect/>
          </a:stretch>
        </p:blipFill>
        <p:spPr>
          <a:xfrm>
            <a:off x="5137350" y="2699400"/>
            <a:ext cx="2895600" cy="158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4 Oak Program - Positive Education</a:t>
            </a:r>
            <a:endParaRPr/>
          </a:p>
        </p:txBody>
      </p:sp>
      <p:sp>
        <p:nvSpPr>
          <p:cNvPr id="112" name="Google Shape;112;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Term 4 students explore the idea of individual purpose and meaning in life.</a:t>
            </a:r>
            <a:endParaRPr/>
          </a:p>
          <a:p>
            <a:pPr indent="0" lvl="0" marL="0" rtl="0" algn="l">
              <a:spcBef>
                <a:spcPts val="1600"/>
              </a:spcBef>
              <a:spcAft>
                <a:spcPts val="0"/>
              </a:spcAft>
              <a:buNone/>
            </a:pPr>
            <a:r>
              <a:rPr lang="en" sz="1400"/>
              <a:t>Topics covered:                                               </a:t>
            </a:r>
            <a:r>
              <a:rPr lang="en" sz="1200">
                <a:solidFill>
                  <a:srgbClr val="000000"/>
                </a:solidFill>
                <a:latin typeface="Arial"/>
                <a:ea typeface="Arial"/>
                <a:cs typeface="Arial"/>
                <a:sym typeface="Arial"/>
              </a:rPr>
              <a:t>Character Development</a:t>
            </a:r>
            <a:endParaRPr sz="1200">
              <a:solidFill>
                <a:srgbClr val="000000"/>
              </a:solidFill>
              <a:latin typeface="Arial"/>
              <a:ea typeface="Arial"/>
              <a:cs typeface="Arial"/>
              <a:sym typeface="Arial"/>
            </a:endParaRPr>
          </a:p>
          <a:p>
            <a:pPr indent="0" lvl="0" marL="0" rtl="0" algn="ctr">
              <a:lnSpc>
                <a:spcPct val="100000"/>
              </a:lnSpc>
              <a:spcBef>
                <a:spcPts val="1600"/>
              </a:spcBef>
              <a:spcAft>
                <a:spcPts val="0"/>
              </a:spcAft>
              <a:buNone/>
            </a:pPr>
            <a:r>
              <a:rPr lang="en" sz="1200">
                <a:solidFill>
                  <a:srgbClr val="000000"/>
                </a:solidFill>
                <a:latin typeface="Arial"/>
                <a:ea typeface="Arial"/>
                <a:cs typeface="Arial"/>
                <a:sym typeface="Arial"/>
              </a:rPr>
              <a:t>Core Values</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Sense of Meaning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1600"/>
              </a:spcBef>
              <a:spcAft>
                <a:spcPts val="1600"/>
              </a:spcAft>
              <a:buNone/>
            </a:pPr>
            <a:r>
              <a:t/>
            </a:r>
            <a:endParaRPr/>
          </a:p>
        </p:txBody>
      </p:sp>
      <p:pic>
        <p:nvPicPr>
          <p:cNvPr id="113" name="Google Shape;113;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4" name="Google Shape;114;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5" name="Google Shape;115;p18"/>
          <p:cNvPicPr preferRelativeResize="0"/>
          <p:nvPr/>
        </p:nvPicPr>
        <p:blipFill>
          <a:blip r:embed="rId5">
            <a:alphaModFix/>
          </a:blip>
          <a:stretch>
            <a:fillRect/>
          </a:stretch>
        </p:blipFill>
        <p:spPr>
          <a:xfrm>
            <a:off x="5943150" y="2615427"/>
            <a:ext cx="2468774" cy="2126425"/>
          </a:xfrm>
          <a:prstGeom prst="rect">
            <a:avLst/>
          </a:prstGeom>
          <a:noFill/>
          <a:ln>
            <a:noFill/>
          </a:ln>
        </p:spPr>
      </p:pic>
      <p:pic>
        <p:nvPicPr>
          <p:cNvPr id="116" name="Google Shape;116;p18"/>
          <p:cNvPicPr preferRelativeResize="0"/>
          <p:nvPr/>
        </p:nvPicPr>
        <p:blipFill>
          <a:blip r:embed="rId6">
            <a:alphaModFix/>
          </a:blip>
          <a:stretch>
            <a:fillRect/>
          </a:stretch>
        </p:blipFill>
        <p:spPr>
          <a:xfrm>
            <a:off x="136850" y="2967525"/>
            <a:ext cx="3534525" cy="200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433975" y="461975"/>
            <a:ext cx="8259900" cy="104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the end of the Year 10 Oak Program - our hopes for our students.</a:t>
            </a:r>
            <a:endParaRPr/>
          </a:p>
        </p:txBody>
      </p:sp>
      <p:sp>
        <p:nvSpPr>
          <p:cNvPr id="122" name="Google Shape;122;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hope at the end of Year 10, that students enjoyed the experience of Oak Wellbeing and leave the year level understanding their own personal agency and ability to bounce back from adversity or </a:t>
            </a:r>
            <a:r>
              <a:rPr lang="en"/>
              <a:t>setbacks</a:t>
            </a:r>
            <a:r>
              <a:rPr lang="en"/>
              <a:t>. We also hope our students start thinking more about their passions, purpose and those areas in life that give them joy.</a:t>
            </a:r>
            <a:endParaRPr/>
          </a:p>
        </p:txBody>
      </p:sp>
      <p:pic>
        <p:nvPicPr>
          <p:cNvPr id="123" name="Google Shape;123;p19"/>
          <p:cNvPicPr preferRelativeResize="0"/>
          <p:nvPr/>
        </p:nvPicPr>
        <p:blipFill>
          <a:blip r:embed="rId3">
            <a:alphaModFix/>
          </a:blip>
          <a:stretch>
            <a:fillRect/>
          </a:stretch>
        </p:blipFill>
        <p:spPr>
          <a:xfrm>
            <a:off x="3319273" y="3660073"/>
            <a:ext cx="2306275" cy="1432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