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5143500" cx="9144000"/>
  <p:notesSz cx="6858000" cy="9144000"/>
  <p:embeddedFontLst>
    <p:embeddedFont>
      <p:font typeface="Roboto"/>
      <p:regular r:id="rId16"/>
      <p:bold r:id="rId17"/>
      <p:italic r:id="rId18"/>
      <p:boldItalic r:id="rId19"/>
    </p:embeddedFont>
    <p:embeddedFont>
      <p:font typeface="Work Sans"/>
      <p:regular r:id="rId20"/>
      <p:bold r:id="rId21"/>
      <p:italic r:id="rId22"/>
      <p:boldItalic r:id="rId2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WorkSans-regular.fntdata"/><Relationship Id="rId11" Type="http://schemas.openxmlformats.org/officeDocument/2006/relationships/slide" Target="slides/slide6.xml"/><Relationship Id="rId22" Type="http://schemas.openxmlformats.org/officeDocument/2006/relationships/font" Target="fonts/WorkSans-italic.fntdata"/><Relationship Id="rId10" Type="http://schemas.openxmlformats.org/officeDocument/2006/relationships/slide" Target="slides/slide5.xml"/><Relationship Id="rId21" Type="http://schemas.openxmlformats.org/officeDocument/2006/relationships/font" Target="fonts/WorkSans-bold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23" Type="http://schemas.openxmlformats.org/officeDocument/2006/relationships/font" Target="fonts/WorkSans-bold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font" Target="fonts/Roboto-bold.fntdata"/><Relationship Id="rId16" Type="http://schemas.openxmlformats.org/officeDocument/2006/relationships/font" Target="fonts/Roboto-regular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Roboto-boldItalic.fntdata"/><Relationship Id="rId6" Type="http://schemas.openxmlformats.org/officeDocument/2006/relationships/slide" Target="slides/slide1.xml"/><Relationship Id="rId18" Type="http://schemas.openxmlformats.org/officeDocument/2006/relationships/font" Target="fonts/Roboto-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8c7ca7ab31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8c7ca7ab31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8a261ae391_0_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8a261ae391_0_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8c9e43e584_1_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8c9e43e584_1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8a261ae391_0_10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8a261ae391_0_10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8c9e43e584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8c9e43e58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8a261ae391_0_1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8a261ae391_0_1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8c9e43e584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8c9e43e584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8c7ca7ab3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8c7ca7ab3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8c9e43e584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8c9e43e584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flipH="1">
            <a:off x="8246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8246400" y="4245875"/>
            <a:ext cx="897600" cy="897600"/>
          </a:xfrm>
          <a:prstGeom prst="round1Rect">
            <a:avLst>
              <a:gd fmla="val 16667" name="adj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 txBox="1"/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accent4"/>
        </a:solidFill>
      </p:bgPr>
    </p:bg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1"/>
          <p:cNvSpPr txBox="1"/>
          <p:nvPr>
            <p:ph hasCustomPrompt="1" type="title"/>
          </p:nvPr>
        </p:nvSpPr>
        <p:spPr>
          <a:xfrm>
            <a:off x="475500" y="1258525"/>
            <a:ext cx="82221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9" name="Google Shape;59;p11"/>
          <p:cNvSpPr txBox="1"/>
          <p:nvPr>
            <p:ph idx="1" type="body"/>
          </p:nvPr>
        </p:nvSpPr>
        <p:spPr>
          <a:xfrm>
            <a:off x="475500" y="3304625"/>
            <a:ext cx="82221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0" name="Google Shape;60;p1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bg>
      <p:bgPr>
        <a:solidFill>
          <a:schemeClr val="accent4"/>
        </a:solidFill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" name="Google Shape;20;p4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" name="Google Shape;21;p4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" name="Google Shape;26;p5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" name="Google Shape;27;p5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" type="body"/>
          </p:nvPr>
        </p:nvSpPr>
        <p:spPr>
          <a:xfrm>
            <a:off x="471900" y="1919075"/>
            <a:ext cx="39999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9" name="Google Shape;29;p5"/>
          <p:cNvSpPr txBox="1"/>
          <p:nvPr>
            <p:ph idx="2" type="body"/>
          </p:nvPr>
        </p:nvSpPr>
        <p:spPr>
          <a:xfrm>
            <a:off x="4694250" y="1919075"/>
            <a:ext cx="39999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0" name="Google Shape;30;p5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/>
          <p:nvPr/>
        </p:nvSpPr>
        <p:spPr>
          <a:xfrm flipH="1" rot="10800000">
            <a:off x="0" y="656400"/>
            <a:ext cx="9144000" cy="448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" name="Google Shape;33;p6"/>
          <p:cNvSpPr/>
          <p:nvPr/>
        </p:nvSpPr>
        <p:spPr>
          <a:xfrm>
            <a:off x="0" y="65635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" name="Google Shape;34;p6"/>
          <p:cNvSpPr txBox="1"/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/>
        </p:nvSpPr>
        <p:spPr>
          <a:xfrm flipH="1" rot="10800000">
            <a:off x="3276600" y="25"/>
            <a:ext cx="58674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7"/>
          <p:cNvSpPr/>
          <p:nvPr/>
        </p:nvSpPr>
        <p:spPr>
          <a:xfrm rot="-5400000">
            <a:off x="759150" y="2517450"/>
            <a:ext cx="51435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" name="Google Shape;39;p7"/>
          <p:cNvSpPr txBox="1"/>
          <p:nvPr>
            <p:ph type="title"/>
          </p:nvPr>
        </p:nvSpPr>
        <p:spPr>
          <a:xfrm>
            <a:off x="226078" y="357800"/>
            <a:ext cx="2808000" cy="953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0" name="Google Shape;40;p7"/>
          <p:cNvSpPr txBox="1"/>
          <p:nvPr>
            <p:ph idx="1" type="body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1" name="Google Shape;41;p7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/>
          <p:nvPr>
            <p:ph type="title"/>
          </p:nvPr>
        </p:nvSpPr>
        <p:spPr>
          <a:xfrm>
            <a:off x="490250" y="488250"/>
            <a:ext cx="62271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/>
        </p:txBody>
      </p:sp>
      <p:sp>
        <p:nvSpPr>
          <p:cNvPr id="44" name="Google Shape;44;p8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/>
          <p:nvPr/>
        </p:nvSpPr>
        <p:spPr>
          <a:xfrm flipH="1">
            <a:off x="0" y="0"/>
            <a:ext cx="45720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" name="Google Shape;47;p9"/>
          <p:cNvSpPr/>
          <p:nvPr/>
        </p:nvSpPr>
        <p:spPr>
          <a:xfrm rot="5400000">
            <a:off x="1946425" y="2517750"/>
            <a:ext cx="51429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" name="Google Shape;48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9" name="Google Shape;49;p9"/>
          <p:cNvSpPr txBox="1"/>
          <p:nvPr>
            <p:ph idx="1" type="subTitle"/>
          </p:nvPr>
        </p:nvSpPr>
        <p:spPr>
          <a:xfrm>
            <a:off x="265500" y="2779467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50" name="Google Shape;50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1" name="Google Shape;51;p9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/>
          <p:nvPr/>
        </p:nvSpPr>
        <p:spPr>
          <a:xfrm flipH="1" rot="10800000">
            <a:off x="0" y="0"/>
            <a:ext cx="9144000" cy="4695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" name="Google Shape;54;p10"/>
          <p:cNvSpPr/>
          <p:nvPr/>
        </p:nvSpPr>
        <p:spPr>
          <a:xfrm flipH="1" rot="10800000">
            <a:off x="0" y="4622725"/>
            <a:ext cx="9144000" cy="741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0"/>
          <p:cNvSpPr txBox="1"/>
          <p:nvPr>
            <p:ph idx="1" type="body"/>
          </p:nvPr>
        </p:nvSpPr>
        <p:spPr>
          <a:xfrm>
            <a:off x="57150" y="4696825"/>
            <a:ext cx="8382000" cy="44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1pPr>
          </a:lstStyle>
          <a:p/>
        </p:txBody>
      </p:sp>
      <p:sp>
        <p:nvSpPr>
          <p:cNvPr id="56" name="Google Shape;56;p10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material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"/>
              <a:buChar char="●"/>
              <a:defRPr sz="18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hyperlink" Target="mailto:smansell@mcararat.catholic.edu.au" TargetMode="External"/><Relationship Id="rId4" Type="http://schemas.openxmlformats.org/officeDocument/2006/relationships/image" Target="../media/image2.png"/><Relationship Id="rId5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Relationship Id="rId4" Type="http://schemas.openxmlformats.org/officeDocument/2006/relationships/image" Target="../media/image1.png"/><Relationship Id="rId5" Type="http://schemas.openxmlformats.org/officeDocument/2006/relationships/image" Target="../media/image4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Relationship Id="rId4" Type="http://schemas.openxmlformats.org/officeDocument/2006/relationships/image" Target="../media/image1.png"/><Relationship Id="rId5" Type="http://schemas.openxmlformats.org/officeDocument/2006/relationships/image" Target="../media/image3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png"/><Relationship Id="rId4" Type="http://schemas.openxmlformats.org/officeDocument/2006/relationships/image" Target="../media/image1.png"/><Relationship Id="rId5" Type="http://schemas.openxmlformats.org/officeDocument/2006/relationships/image" Target="../media/image5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6D9EEB"/>
        </a:solidFill>
      </p:bgPr>
    </p:bg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3"/>
          <p:cNvSpPr txBox="1"/>
          <p:nvPr>
            <p:ph type="ctrTitle"/>
          </p:nvPr>
        </p:nvSpPr>
        <p:spPr>
          <a:xfrm>
            <a:off x="390525" y="1210825"/>
            <a:ext cx="8222100" cy="1542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YEAR 10 ENGLISH &amp; ELECTIVES  </a:t>
            </a:r>
            <a:endParaRPr/>
          </a:p>
        </p:txBody>
      </p:sp>
      <p:sp>
        <p:nvSpPr>
          <p:cNvPr id="68" name="Google Shape;68;p13"/>
          <p:cNvSpPr txBox="1"/>
          <p:nvPr>
            <p:ph idx="1" type="subTitle"/>
          </p:nvPr>
        </p:nvSpPr>
        <p:spPr>
          <a:xfrm>
            <a:off x="390525" y="2789097"/>
            <a:ext cx="8222100" cy="194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ENGLISH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ELECTIVES: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CINEMA STUDIES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CREATIVE WRITING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LITERATURE 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</a:t>
            </a:r>
            <a:endParaRPr/>
          </a:p>
        </p:txBody>
      </p:sp>
      <p:pic>
        <p:nvPicPr>
          <p:cNvPr id="69" name="Google Shape;69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6850" y="134505"/>
            <a:ext cx="1571625" cy="1009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70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556875" y="134505"/>
            <a:ext cx="1400175" cy="1076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6D9EEB"/>
        </a:solidFill>
      </p:bgPr>
    </p:bg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2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Year </a:t>
            </a:r>
            <a:r>
              <a:rPr lang="en"/>
              <a:t>10 English &amp; English Electives  </a:t>
            </a:r>
            <a:endParaRPr/>
          </a:p>
        </p:txBody>
      </p:sp>
      <p:sp>
        <p:nvSpPr>
          <p:cNvPr id="143" name="Google Shape;143;p22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For more information please contact: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Mrs Stephanie Mansell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Head of English and Languages                        </a:t>
            </a:r>
            <a:r>
              <a:rPr lang="en" u="sng">
                <a:solidFill>
                  <a:schemeClr val="hlink"/>
                </a:solidFill>
                <a:hlinkClick r:id="rId3"/>
              </a:rPr>
              <a:t>smansell@mcararat.catholic.edu.au</a:t>
            </a:r>
            <a:r>
              <a:rPr lang="en"/>
              <a:t>  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Students can also direct questions to  Ms Wirper             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44" name="Google Shape;144;p2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36850" y="134502"/>
            <a:ext cx="1012125" cy="650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" name="Google Shape;145;p2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171023" y="134502"/>
            <a:ext cx="786027" cy="604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6D9EEB"/>
        </a:solidFill>
      </p:bgPr>
    </p:bg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4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Year 10: English</a:t>
            </a:r>
            <a:endParaRPr/>
          </a:p>
        </p:txBody>
      </p:sp>
      <p:sp>
        <p:nvSpPr>
          <p:cNvPr id="76" name="Google Shape;76;p14"/>
          <p:cNvSpPr txBox="1"/>
          <p:nvPr>
            <p:ph idx="1" type="body"/>
          </p:nvPr>
        </p:nvSpPr>
        <p:spPr>
          <a:xfrm>
            <a:off x="471900" y="1747325"/>
            <a:ext cx="8222100" cy="3256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Year 10 English is a core subject. All students study Year 10 English .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 Reading and viewing, writing and listening and speaking skills are the foundations for senior English and literacy pathways. 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Students consolidate their analytical and comparative skills along with their critical thinking skills and </a:t>
            </a:r>
            <a:r>
              <a:rPr lang="en" sz="1600"/>
              <a:t>inferential</a:t>
            </a:r>
            <a:r>
              <a:rPr lang="en" sz="1600"/>
              <a:t> skills. 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Students develop their own interpretations of texts and </a:t>
            </a:r>
            <a:r>
              <a:rPr lang="en" sz="1600"/>
              <a:t>articulate</a:t>
            </a:r>
            <a:r>
              <a:rPr lang="en" sz="1600"/>
              <a:t> these through written or </a:t>
            </a:r>
            <a:r>
              <a:rPr lang="en" sz="1600"/>
              <a:t>analytical</a:t>
            </a:r>
            <a:r>
              <a:rPr lang="en" sz="1600"/>
              <a:t>, creative and comparative responses. There is an increased focus on understanding argument in media texts and how language is used to persuade. 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Speaking and listening skills are practiced through formal and informal activities. </a:t>
            </a:r>
            <a:endParaRPr sz="16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1600"/>
          </a:p>
        </p:txBody>
      </p:sp>
      <p:pic>
        <p:nvPicPr>
          <p:cNvPr id="77" name="Google Shape;77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6850" y="134502"/>
            <a:ext cx="1012125" cy="650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Google Shape;78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71023" y="134502"/>
            <a:ext cx="786027" cy="604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6D9EEB"/>
        </a:solidFill>
      </p:bgPr>
    </p:bg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5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Year 10: English Electives</a:t>
            </a:r>
            <a:endParaRPr/>
          </a:p>
        </p:txBody>
      </p:sp>
      <p:sp>
        <p:nvSpPr>
          <p:cNvPr id="84" name="Google Shape;84;p15"/>
          <p:cNvSpPr txBox="1"/>
          <p:nvPr>
            <p:ph idx="1" type="body"/>
          </p:nvPr>
        </p:nvSpPr>
        <p:spPr>
          <a:xfrm>
            <a:off x="471900" y="1747325"/>
            <a:ext cx="8222100" cy="3256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Year 10 English Electives: </a:t>
            </a:r>
            <a:endParaRPr sz="1600"/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600"/>
              <a:t>Cinema Studies </a:t>
            </a:r>
            <a:endParaRPr sz="1600"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Creative Writing </a:t>
            </a:r>
            <a:endParaRPr sz="1600"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Literature</a:t>
            </a:r>
            <a:endParaRPr sz="1600"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Electives are taken in addition to the core English class.</a:t>
            </a:r>
            <a:endParaRPr sz="1600"/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7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Electives run for one semester each.</a:t>
            </a:r>
            <a:endParaRPr sz="1600"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There are no </a:t>
            </a:r>
            <a:r>
              <a:rPr lang="en" sz="1600"/>
              <a:t>prerequisites</a:t>
            </a:r>
            <a:r>
              <a:rPr lang="en" sz="1600"/>
              <a:t> for the electives.</a:t>
            </a:r>
            <a:endParaRPr sz="1600"/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 sz="1600"/>
          </a:p>
        </p:txBody>
      </p:sp>
      <p:pic>
        <p:nvPicPr>
          <p:cNvPr id="85" name="Google Shape;85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6850" y="134502"/>
            <a:ext cx="1012125" cy="650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86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71023" y="134502"/>
            <a:ext cx="786027" cy="604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6D9EEB"/>
        </a:solidFill>
      </p:bgPr>
    </p:bg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6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Year 10 English Elective: Cinema Studies  </a:t>
            </a:r>
            <a:endParaRPr/>
          </a:p>
        </p:txBody>
      </p:sp>
      <p:sp>
        <p:nvSpPr>
          <p:cNvPr id="92" name="Google Shape;92;p16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The focus is on developing critical responses to film. Students learn to identify different cinematic techniques from different film genres and time periods.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They analyse  camera techniques, lighting, costume, setting and consider how these create meaning.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Students will write film reviews, personal responses and analytical essays.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93" name="Google Shape;93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6850" y="134502"/>
            <a:ext cx="1012125" cy="650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Google Shape;94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71023" y="134502"/>
            <a:ext cx="786027" cy="604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p1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580675" y="3963925"/>
            <a:ext cx="2096025" cy="987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6D9EEB"/>
        </a:solidFill>
      </p:bgPr>
    </p:bg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7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Year 10 English Elective: Cinema Studies  </a:t>
            </a:r>
            <a:endParaRPr/>
          </a:p>
        </p:txBody>
      </p:sp>
      <p:sp>
        <p:nvSpPr>
          <p:cNvPr id="101" name="Google Shape;101;p17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students have said about Cinema Studies: </a:t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i="1" lang="en"/>
              <a:t>‘I liked that we got to watch lots of movies and the work was not too hard.’</a:t>
            </a:r>
            <a:endParaRPr i="1"/>
          </a:p>
          <a:p>
            <a:pPr indent="0" lvl="0" marL="9144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i="1" lang="en"/>
              <a:t>‘It was really engaging and the content was flexible.’ </a:t>
            </a:r>
            <a:endParaRPr i="1"/>
          </a:p>
          <a:p>
            <a:pPr indent="0" lvl="0" marL="9144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/>
          </a:p>
          <a:p>
            <a:pPr indent="0" lvl="0" marL="9144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i="1"/>
          </a:p>
          <a:p>
            <a:pPr indent="0" lvl="0" marL="9144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02" name="Google Shape;102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6850" y="134502"/>
            <a:ext cx="1012125" cy="650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71023" y="134502"/>
            <a:ext cx="786027" cy="604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6D9EEB"/>
        </a:solidFill>
      </p:bgPr>
    </p:bg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8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Year 10 English Elective: Creative  Writing  </a:t>
            </a:r>
            <a:endParaRPr/>
          </a:p>
        </p:txBody>
      </p:sp>
      <p:sp>
        <p:nvSpPr>
          <p:cNvPr id="109" name="Google Shape;109;p18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Students are encouraged to hone their writing skills in the genre and style they are most comfortable with.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Short pieces of fiction are analysed.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There is an emphasis on the process of writing, and the connection between form, audience and purpose.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 Assessment is structured around sustained creative writing pieces and portfolios. 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10" name="Google Shape;110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6850" y="134502"/>
            <a:ext cx="1012125" cy="650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71023" y="134502"/>
            <a:ext cx="786027" cy="604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Google Shape;112;p1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281150" y="4004096"/>
            <a:ext cx="2370950" cy="963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6D9EEB"/>
        </a:solidFill>
      </p:bgPr>
    </p:bg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9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Year 10 English Elective: Creative  Writing  </a:t>
            </a:r>
            <a:endParaRPr/>
          </a:p>
        </p:txBody>
      </p:sp>
      <p:sp>
        <p:nvSpPr>
          <p:cNvPr id="118" name="Google Shape;118;p19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students have said about Creative Writing: </a:t>
            </a:r>
            <a:endParaRPr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i="1" lang="en"/>
              <a:t>“I enjoyed playing around with genre and producing a good piece of work.”</a:t>
            </a:r>
            <a:r>
              <a:rPr lang="en"/>
              <a:t> </a:t>
            </a:r>
            <a:endParaRPr/>
          </a:p>
          <a:p>
            <a:pPr indent="0" lvl="0" marL="9144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i="1" lang="en"/>
              <a:t>“ The freedom it gave me to write and the teacher feedback to improve my work.” </a:t>
            </a:r>
            <a:endParaRPr i="1"/>
          </a:p>
        </p:txBody>
      </p:sp>
      <p:pic>
        <p:nvPicPr>
          <p:cNvPr id="119" name="Google Shape;119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6850" y="134502"/>
            <a:ext cx="1012125" cy="650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0" name="Google Shape;120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71023" y="134502"/>
            <a:ext cx="786027" cy="604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6D9EEB"/>
        </a:solidFill>
      </p:bgPr>
    </p:bg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0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Year 10 English Elective: Literature </a:t>
            </a:r>
            <a:endParaRPr/>
          </a:p>
        </p:txBody>
      </p:sp>
      <p:sp>
        <p:nvSpPr>
          <p:cNvPr id="126" name="Google Shape;126;p20"/>
          <p:cNvSpPr txBox="1"/>
          <p:nvPr>
            <p:ph idx="1" type="body"/>
          </p:nvPr>
        </p:nvSpPr>
        <p:spPr>
          <a:xfrm>
            <a:off x="471900" y="1730900"/>
            <a:ext cx="8222100" cy="321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This subject provides students with the opportunity to engage closely with a variety of texts including short stories, poetry and film.   </a:t>
            </a:r>
            <a:endParaRPr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The focus is on understanding the views of the author or film director.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Students respond to texts critically and creatively and work towards developing and expressing their personal opinions. </a:t>
            </a:r>
            <a:endParaRPr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As the course focuses on the structural features of film and writing it is helpful in preparing students for both VCE Literature and English. </a:t>
            </a:r>
            <a:endParaRPr/>
          </a:p>
        </p:txBody>
      </p:sp>
      <p:pic>
        <p:nvPicPr>
          <p:cNvPr id="127" name="Google Shape;127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6850" y="134502"/>
            <a:ext cx="1012125" cy="650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8" name="Google Shape;128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71023" y="134502"/>
            <a:ext cx="786027" cy="604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9" name="Google Shape;129;p2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142738" y="3010084"/>
            <a:ext cx="842600" cy="86156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6D9EEB"/>
        </a:solidFill>
      </p:bgPr>
    </p:bg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1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Year 10 English Elective: Literature </a:t>
            </a:r>
            <a:endParaRPr/>
          </a:p>
        </p:txBody>
      </p:sp>
      <p:sp>
        <p:nvSpPr>
          <p:cNvPr id="135" name="Google Shape;135;p21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students have said about Literature: </a:t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i="1" lang="en"/>
              <a:t>“ We studied lots of different texts and medias, but the film study was by far my favourite.” </a:t>
            </a:r>
            <a:endParaRPr i="1"/>
          </a:p>
          <a:p>
            <a:pPr indent="0" lvl="0" marL="9144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i="1" lang="en">
                <a:solidFill>
                  <a:srgbClr val="666666"/>
                </a:solidFill>
                <a:latin typeface="Work Sans"/>
                <a:ea typeface="Work Sans"/>
                <a:cs typeface="Work Sans"/>
                <a:sym typeface="Work Sans"/>
              </a:rPr>
              <a:t>“I am looking forward to broadening my understanding of the world of literature. We’ll have new texts and new films to study which I always find exciting.”</a:t>
            </a:r>
            <a:endParaRPr i="1" sz="1200">
              <a:solidFill>
                <a:srgbClr val="666666"/>
              </a:solidFill>
            </a:endParaRPr>
          </a:p>
        </p:txBody>
      </p:sp>
      <p:pic>
        <p:nvPicPr>
          <p:cNvPr id="136" name="Google Shape;136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6850" y="134502"/>
            <a:ext cx="1012125" cy="650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7" name="Google Shape;137;p2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71023" y="134502"/>
            <a:ext cx="786027" cy="604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aterial">
  <a:themeElements>
    <a:clrScheme name="Material">
      <a:dk1>
        <a:srgbClr val="4285F4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4FC3F7"/>
      </a:accent5>
      <a:accent6>
        <a:srgbClr val="F4B400"/>
      </a:accent6>
      <a:hlink>
        <a:srgbClr val="4FC3F7"/>
      </a:hlink>
      <a:folHlink>
        <a:srgbClr val="4FC3F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