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Roboto"/>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Roboto-bold.fntdata"/><Relationship Id="rId10" Type="http://schemas.openxmlformats.org/officeDocument/2006/relationships/slide" Target="slides/slide5.xml"/><Relationship Id="rId21" Type="http://schemas.openxmlformats.org/officeDocument/2006/relationships/font" Target="fonts/Roboto-regular.fntdata"/><Relationship Id="rId13" Type="http://schemas.openxmlformats.org/officeDocument/2006/relationships/slide" Target="slides/slide8.xml"/><Relationship Id="rId24" Type="http://schemas.openxmlformats.org/officeDocument/2006/relationships/font" Target="fonts/Roboto-boldItalic.fntdata"/><Relationship Id="rId12" Type="http://schemas.openxmlformats.org/officeDocument/2006/relationships/slide" Target="slides/slide7.xml"/><Relationship Id="rId23" Type="http://schemas.openxmlformats.org/officeDocument/2006/relationships/font" Target="fonts/Robo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8da407a115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8da407a115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8da407a115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8da407a115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8a261ae391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8a261ae391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8a261ae391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8a261ae391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8da407a115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8da407a115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8a261ae391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8a261ae391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8a261ae391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8a261ae391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8da407a115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8da407a115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8a261ae391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8a261ae391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8da407a11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8da407a11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8da407a115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8da407a115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8da407a115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8da407a115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8da407a115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8da407a115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8da407a11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8da407a11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1600"/>
              </a:spcBef>
              <a:spcAft>
                <a:spcPts val="0"/>
              </a:spcAft>
              <a:buClr>
                <a:schemeClr val="lt1"/>
              </a:buClr>
              <a:buSzPts val="1200"/>
              <a:buChar char="○"/>
              <a:defRPr sz="1200">
                <a:solidFill>
                  <a:schemeClr val="lt1"/>
                </a:solidFill>
              </a:defRPr>
            </a:lvl2pPr>
            <a:lvl3pPr indent="-304800" lvl="2" marL="1371600">
              <a:spcBef>
                <a:spcPts val="1600"/>
              </a:spcBef>
              <a:spcAft>
                <a:spcPts val="0"/>
              </a:spcAft>
              <a:buClr>
                <a:schemeClr val="lt1"/>
              </a:buClr>
              <a:buSzPts val="1200"/>
              <a:buChar char="■"/>
              <a:defRPr sz="1200">
                <a:solidFill>
                  <a:schemeClr val="lt1"/>
                </a:solidFill>
              </a:defRPr>
            </a:lvl3pPr>
            <a:lvl4pPr indent="-304800" lvl="3" marL="1828800">
              <a:spcBef>
                <a:spcPts val="1600"/>
              </a:spcBef>
              <a:spcAft>
                <a:spcPts val="0"/>
              </a:spcAft>
              <a:buClr>
                <a:schemeClr val="lt1"/>
              </a:buClr>
              <a:buSzPts val="1200"/>
              <a:buChar char="●"/>
              <a:defRPr sz="1200">
                <a:solidFill>
                  <a:schemeClr val="lt1"/>
                </a:solidFill>
              </a:defRPr>
            </a:lvl4pPr>
            <a:lvl5pPr indent="-304800" lvl="4" marL="2286000">
              <a:spcBef>
                <a:spcPts val="1600"/>
              </a:spcBef>
              <a:spcAft>
                <a:spcPts val="0"/>
              </a:spcAft>
              <a:buClr>
                <a:schemeClr val="lt1"/>
              </a:buClr>
              <a:buSzPts val="1200"/>
              <a:buChar char="○"/>
              <a:defRPr sz="1200">
                <a:solidFill>
                  <a:schemeClr val="lt1"/>
                </a:solidFill>
              </a:defRPr>
            </a:lvl5pPr>
            <a:lvl6pPr indent="-304800" lvl="5" marL="2743200">
              <a:spcBef>
                <a:spcPts val="1600"/>
              </a:spcBef>
              <a:spcAft>
                <a:spcPts val="0"/>
              </a:spcAft>
              <a:buClr>
                <a:schemeClr val="lt1"/>
              </a:buClr>
              <a:buSzPts val="1200"/>
              <a:buChar char="■"/>
              <a:defRPr sz="1200">
                <a:solidFill>
                  <a:schemeClr val="lt1"/>
                </a:solidFill>
              </a:defRPr>
            </a:lvl6pPr>
            <a:lvl7pPr indent="-304800" lvl="6" marL="3200400">
              <a:spcBef>
                <a:spcPts val="1600"/>
              </a:spcBef>
              <a:spcAft>
                <a:spcPts val="0"/>
              </a:spcAft>
              <a:buClr>
                <a:schemeClr val="lt1"/>
              </a:buClr>
              <a:buSzPts val="1200"/>
              <a:buChar char="●"/>
              <a:defRPr sz="1200">
                <a:solidFill>
                  <a:schemeClr val="lt1"/>
                </a:solidFill>
              </a:defRPr>
            </a:lvl7pPr>
            <a:lvl8pPr indent="-304800" lvl="7" marL="3657600">
              <a:spcBef>
                <a:spcPts val="1600"/>
              </a:spcBef>
              <a:spcAft>
                <a:spcPts val="0"/>
              </a:spcAft>
              <a:buClr>
                <a:schemeClr val="lt1"/>
              </a:buClr>
              <a:buSzPts val="1200"/>
              <a:buChar char="○"/>
              <a:defRPr sz="1200">
                <a:solidFill>
                  <a:schemeClr val="lt1"/>
                </a:solidFill>
              </a:defRPr>
            </a:lvl8pPr>
            <a:lvl9pPr indent="-304800" lvl="8" marL="4114800">
              <a:spcBef>
                <a:spcPts val="1600"/>
              </a:spcBef>
              <a:spcAft>
                <a:spcPts val="160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20.png"/><Relationship Id="rId5"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5.jpg"/><Relationship Id="rId6" Type="http://schemas.openxmlformats.org/officeDocument/2006/relationships/image" Target="../media/image22.jpg"/><Relationship Id="rId7"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34.jpg"/><Relationship Id="rId5" Type="http://schemas.openxmlformats.org/officeDocument/2006/relationships/image" Target="../media/image26.jpg"/><Relationship Id="rId6" Type="http://schemas.openxmlformats.org/officeDocument/2006/relationships/image" Target="../media/image29.jpg"/><Relationship Id="rId7" Type="http://schemas.openxmlformats.org/officeDocument/2006/relationships/image" Target="../media/image24.jpg"/><Relationship Id="rId8" Type="http://schemas.openxmlformats.org/officeDocument/2006/relationships/image" Target="../media/image3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1.jpg"/><Relationship Id="rId6" Type="http://schemas.openxmlformats.org/officeDocument/2006/relationships/image" Target="../media/image28.jpg"/><Relationship Id="rId7" Type="http://schemas.openxmlformats.org/officeDocument/2006/relationships/image" Target="../media/image23.jpg"/><Relationship Id="rId8" Type="http://schemas.openxmlformats.org/officeDocument/2006/relationships/image" Target="../media/image3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hyperlink" Target="https://www.vcaa.vic.edu.au/curriculum/vce/vce-study-designs/Pages/vce-study-designs.aspx" TargetMode="External"/><Relationship Id="rId9" Type="http://schemas.openxmlformats.org/officeDocument/2006/relationships/image" Target="../media/image2.png"/><Relationship Id="rId5" Type="http://schemas.openxmlformats.org/officeDocument/2006/relationships/hyperlink" Target="https://delta.vtac.edu.au/CourseSearch/searchguide.htm" TargetMode="External"/><Relationship Id="rId6" Type="http://schemas.openxmlformats.org/officeDocument/2006/relationships/hyperlink" Target="http://www.vtac.edu.au/files/pdf/publications/2019_year_10_guide.pdf" TargetMode="External"/><Relationship Id="rId7" Type="http://schemas.openxmlformats.org/officeDocument/2006/relationships/hyperlink" Target="http://www.vtac.edu.au/files/pdf/publications/2019_year_11__12_guide.pdf" TargetMode="External"/><Relationship Id="rId8"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jpg"/><Relationship Id="rId4" Type="http://schemas.openxmlformats.org/officeDocument/2006/relationships/image" Target="../media/image1.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hyperlink" Target="https://www.vcaa.vic.edu.au/Documents/vce/productdesign-and-technology/ProductDesignTechnology_SD_2018.pdf" TargetMode="External"/><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5.jpg"/><Relationship Id="rId4" Type="http://schemas.openxmlformats.org/officeDocument/2006/relationships/image" Target="../media/image30.jpg"/><Relationship Id="rId5"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66" name="Shape 66"/>
        <p:cNvGrpSpPr/>
        <p:nvPr/>
      </p:nvGrpSpPr>
      <p:grpSpPr>
        <a:xfrm>
          <a:off x="0" y="0"/>
          <a:ext cx="0" cy="0"/>
          <a:chOff x="0" y="0"/>
          <a:chExt cx="0" cy="0"/>
        </a:xfrm>
      </p:grpSpPr>
      <p:sp>
        <p:nvSpPr>
          <p:cNvPr id="67" name="Google Shape;67;p13"/>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VCE TECHNOLOGIES</a:t>
            </a:r>
            <a:endParaRPr/>
          </a:p>
        </p:txBody>
      </p:sp>
      <p:sp>
        <p:nvSpPr>
          <p:cNvPr id="68" name="Google Shape;68;p13"/>
          <p:cNvSpPr txBox="1"/>
          <p:nvPr>
            <p:ph idx="1" type="subTitle"/>
          </p:nvPr>
        </p:nvSpPr>
        <p:spPr>
          <a:xfrm>
            <a:off x="390525" y="2789122"/>
            <a:ext cx="8222100" cy="68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69" name="Google Shape;69;p13"/>
          <p:cNvPicPr preferRelativeResize="0"/>
          <p:nvPr/>
        </p:nvPicPr>
        <p:blipFill>
          <a:blip r:embed="rId3">
            <a:alphaModFix/>
          </a:blip>
          <a:stretch>
            <a:fillRect/>
          </a:stretch>
        </p:blipFill>
        <p:spPr>
          <a:xfrm>
            <a:off x="136850" y="134505"/>
            <a:ext cx="1571625" cy="1009650"/>
          </a:xfrm>
          <a:prstGeom prst="rect">
            <a:avLst/>
          </a:prstGeom>
          <a:noFill/>
          <a:ln>
            <a:noFill/>
          </a:ln>
        </p:spPr>
      </p:pic>
      <p:pic>
        <p:nvPicPr>
          <p:cNvPr id="70" name="Google Shape;70;p13"/>
          <p:cNvPicPr preferRelativeResize="0"/>
          <p:nvPr/>
        </p:nvPicPr>
        <p:blipFill>
          <a:blip r:embed="rId4">
            <a:alphaModFix/>
          </a:blip>
          <a:stretch>
            <a:fillRect/>
          </a:stretch>
        </p:blipFill>
        <p:spPr>
          <a:xfrm>
            <a:off x="7556875" y="134505"/>
            <a:ext cx="1400175" cy="1076325"/>
          </a:xfrm>
          <a:prstGeom prst="rect">
            <a:avLst/>
          </a:prstGeom>
          <a:noFill/>
          <a:ln>
            <a:noFill/>
          </a:ln>
        </p:spPr>
      </p:pic>
      <p:pic>
        <p:nvPicPr>
          <p:cNvPr id="71" name="Google Shape;71;p13"/>
          <p:cNvPicPr preferRelativeResize="0"/>
          <p:nvPr/>
        </p:nvPicPr>
        <p:blipFill>
          <a:blip r:embed="rId5">
            <a:alphaModFix/>
          </a:blip>
          <a:stretch>
            <a:fillRect/>
          </a:stretch>
        </p:blipFill>
        <p:spPr>
          <a:xfrm>
            <a:off x="3608250" y="2571750"/>
            <a:ext cx="1698049" cy="25717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2"/>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Systems Engineering</a:t>
            </a:r>
            <a:endParaRPr/>
          </a:p>
        </p:txBody>
      </p:sp>
      <p:sp>
        <p:nvSpPr>
          <p:cNvPr id="147" name="Google Shape;147;p22"/>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b="1">
              <a:solidFill>
                <a:srgbClr val="000000"/>
              </a:solidFill>
            </a:endParaRPr>
          </a:p>
          <a:p>
            <a:pPr indent="-342900" lvl="0" marL="457200" rtl="0" algn="l">
              <a:spcBef>
                <a:spcPts val="1600"/>
              </a:spcBef>
              <a:spcAft>
                <a:spcPts val="0"/>
              </a:spcAft>
              <a:buClr>
                <a:srgbClr val="000000"/>
              </a:buClr>
              <a:buSzPts val="1800"/>
              <a:buChar char="●"/>
            </a:pPr>
            <a:r>
              <a:rPr b="1" lang="en">
                <a:solidFill>
                  <a:srgbClr val="000000"/>
                </a:solidFill>
              </a:rPr>
              <a:t>VCE Systems Engineering involves the design, production, operation, evaluation and iteration of integrated systems, which mediate and control many aspects of human experience. </a:t>
            </a:r>
            <a:endParaRPr b="1">
              <a:solidFill>
                <a:srgbClr val="000000"/>
              </a:solidFill>
            </a:endParaRPr>
          </a:p>
          <a:p>
            <a:pPr indent="-342900" lvl="0" marL="457200" rtl="0" algn="l">
              <a:spcBef>
                <a:spcPts val="0"/>
              </a:spcBef>
              <a:spcAft>
                <a:spcPts val="0"/>
              </a:spcAft>
              <a:buClr>
                <a:srgbClr val="000000"/>
              </a:buClr>
              <a:buSzPts val="1800"/>
              <a:buChar char="●"/>
            </a:pPr>
            <a:r>
              <a:rPr b="1" lang="en">
                <a:solidFill>
                  <a:srgbClr val="000000"/>
                </a:solidFill>
              </a:rPr>
              <a:t>Students test and verify that the system is well-built and integrated. </a:t>
            </a:r>
            <a:endParaRPr b="1">
              <a:solidFill>
                <a:srgbClr val="000000"/>
              </a:solidFill>
            </a:endParaRPr>
          </a:p>
          <a:p>
            <a:pPr indent="-342900" lvl="0" marL="457200" rtl="0" algn="l">
              <a:spcBef>
                <a:spcPts val="0"/>
              </a:spcBef>
              <a:spcAft>
                <a:spcPts val="0"/>
              </a:spcAft>
              <a:buClr>
                <a:srgbClr val="000000"/>
              </a:buClr>
              <a:buSzPts val="1800"/>
              <a:buChar char="●"/>
            </a:pPr>
            <a:r>
              <a:rPr b="1" lang="en">
                <a:solidFill>
                  <a:srgbClr val="000000"/>
                </a:solidFill>
              </a:rPr>
              <a:t>This study can be applied to a diverse range of engineering fields such as manufacturing, transportation, automation, control technologies, mechanisms and mechatronics, electrotechnology, robotics, pneumatics, hydraulics, and energy management.</a:t>
            </a:r>
            <a:endParaRPr b="1">
              <a:solidFill>
                <a:srgbClr val="000000"/>
              </a:solidFill>
            </a:endParaRPr>
          </a:p>
        </p:txBody>
      </p:sp>
      <p:pic>
        <p:nvPicPr>
          <p:cNvPr id="148" name="Google Shape;148;p22"/>
          <p:cNvPicPr preferRelativeResize="0"/>
          <p:nvPr/>
        </p:nvPicPr>
        <p:blipFill>
          <a:blip r:embed="rId3">
            <a:alphaModFix/>
          </a:blip>
          <a:stretch>
            <a:fillRect/>
          </a:stretch>
        </p:blipFill>
        <p:spPr>
          <a:xfrm>
            <a:off x="6259238" y="334625"/>
            <a:ext cx="2600325" cy="1762125"/>
          </a:xfrm>
          <a:prstGeom prst="rect">
            <a:avLst/>
          </a:prstGeom>
          <a:noFill/>
          <a:ln>
            <a:noFill/>
          </a:ln>
        </p:spPr>
      </p:pic>
      <p:pic>
        <p:nvPicPr>
          <p:cNvPr id="149" name="Google Shape;149;p22"/>
          <p:cNvPicPr preferRelativeResize="0"/>
          <p:nvPr/>
        </p:nvPicPr>
        <p:blipFill>
          <a:blip r:embed="rId4">
            <a:alphaModFix/>
          </a:blip>
          <a:stretch>
            <a:fillRect/>
          </a:stretch>
        </p:blipFill>
        <p:spPr>
          <a:xfrm>
            <a:off x="4439388" y="241500"/>
            <a:ext cx="2143125" cy="2143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3"/>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Systems Engineering: continued</a:t>
            </a:r>
            <a:endParaRPr/>
          </a:p>
        </p:txBody>
      </p:sp>
      <p:sp>
        <p:nvSpPr>
          <p:cNvPr id="155" name="Google Shape;155;p23"/>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00"/>
                </a:solidFill>
              </a:rPr>
              <a:t>The study is made up of four units: </a:t>
            </a:r>
            <a:endParaRPr b="1">
              <a:solidFill>
                <a:srgbClr val="000000"/>
              </a:solidFill>
            </a:endParaRPr>
          </a:p>
          <a:p>
            <a:pPr indent="-342900" lvl="0" marL="457200" rtl="0" algn="l">
              <a:spcBef>
                <a:spcPts val="1600"/>
              </a:spcBef>
              <a:spcAft>
                <a:spcPts val="0"/>
              </a:spcAft>
              <a:buClr>
                <a:srgbClr val="000000"/>
              </a:buClr>
              <a:buSzPts val="1800"/>
              <a:buChar char="●"/>
            </a:pPr>
            <a:r>
              <a:rPr b="1" lang="en">
                <a:solidFill>
                  <a:srgbClr val="000000"/>
                </a:solidFill>
              </a:rPr>
              <a:t>Unit 1: Mechanical systems </a:t>
            </a:r>
            <a:endParaRPr b="1">
              <a:solidFill>
                <a:srgbClr val="000000"/>
              </a:solidFill>
            </a:endParaRPr>
          </a:p>
          <a:p>
            <a:pPr indent="-342900" lvl="0" marL="457200" rtl="0" algn="l">
              <a:spcBef>
                <a:spcPts val="0"/>
              </a:spcBef>
              <a:spcAft>
                <a:spcPts val="0"/>
              </a:spcAft>
              <a:buClr>
                <a:srgbClr val="000000"/>
              </a:buClr>
              <a:buSzPts val="1800"/>
              <a:buChar char="●"/>
            </a:pPr>
            <a:r>
              <a:rPr b="1" lang="en">
                <a:solidFill>
                  <a:srgbClr val="000000"/>
                </a:solidFill>
              </a:rPr>
              <a:t>Unit 2: Electrotechnological systems </a:t>
            </a:r>
            <a:endParaRPr b="1">
              <a:solidFill>
                <a:srgbClr val="000000"/>
              </a:solidFill>
            </a:endParaRPr>
          </a:p>
          <a:p>
            <a:pPr indent="-342900" lvl="0" marL="457200" rtl="0" algn="l">
              <a:spcBef>
                <a:spcPts val="0"/>
              </a:spcBef>
              <a:spcAft>
                <a:spcPts val="0"/>
              </a:spcAft>
              <a:buClr>
                <a:srgbClr val="000000"/>
              </a:buClr>
              <a:buSzPts val="1800"/>
              <a:buChar char="●"/>
            </a:pPr>
            <a:r>
              <a:rPr b="1" lang="en">
                <a:solidFill>
                  <a:srgbClr val="000000"/>
                </a:solidFill>
              </a:rPr>
              <a:t>Unit 3: Integrated and controlled systems </a:t>
            </a:r>
            <a:endParaRPr b="1">
              <a:solidFill>
                <a:srgbClr val="000000"/>
              </a:solidFill>
            </a:endParaRPr>
          </a:p>
          <a:p>
            <a:pPr indent="-342900" lvl="0" marL="457200" rtl="0" algn="l">
              <a:spcBef>
                <a:spcPts val="0"/>
              </a:spcBef>
              <a:spcAft>
                <a:spcPts val="0"/>
              </a:spcAft>
              <a:buClr>
                <a:srgbClr val="000000"/>
              </a:buClr>
              <a:buSzPts val="1800"/>
              <a:buChar char="●"/>
            </a:pPr>
            <a:r>
              <a:rPr b="1" lang="en">
                <a:solidFill>
                  <a:srgbClr val="000000"/>
                </a:solidFill>
              </a:rPr>
              <a:t>Unit 4: Systems control</a:t>
            </a:r>
            <a:endParaRPr b="1">
              <a:solidFill>
                <a:srgbClr val="000000"/>
              </a:solidFill>
            </a:endParaRPr>
          </a:p>
        </p:txBody>
      </p:sp>
      <p:pic>
        <p:nvPicPr>
          <p:cNvPr id="156" name="Google Shape;156;p23"/>
          <p:cNvPicPr preferRelativeResize="0"/>
          <p:nvPr/>
        </p:nvPicPr>
        <p:blipFill>
          <a:blip r:embed="rId3">
            <a:alphaModFix/>
          </a:blip>
          <a:stretch>
            <a:fillRect/>
          </a:stretch>
        </p:blipFill>
        <p:spPr>
          <a:xfrm>
            <a:off x="3478500" y="3488625"/>
            <a:ext cx="2857500" cy="1600200"/>
          </a:xfrm>
          <a:prstGeom prst="rect">
            <a:avLst/>
          </a:prstGeom>
          <a:noFill/>
          <a:ln>
            <a:noFill/>
          </a:ln>
        </p:spPr>
      </p:pic>
      <p:pic>
        <p:nvPicPr>
          <p:cNvPr id="157" name="Google Shape;157;p23"/>
          <p:cNvPicPr preferRelativeResize="0"/>
          <p:nvPr/>
        </p:nvPicPr>
        <p:blipFill>
          <a:blip r:embed="rId4">
            <a:alphaModFix/>
          </a:blip>
          <a:stretch>
            <a:fillRect/>
          </a:stretch>
        </p:blipFill>
        <p:spPr>
          <a:xfrm>
            <a:off x="4798963" y="1383550"/>
            <a:ext cx="3343275" cy="1371600"/>
          </a:xfrm>
          <a:prstGeom prst="rect">
            <a:avLst/>
          </a:prstGeom>
          <a:noFill/>
          <a:ln>
            <a:noFill/>
          </a:ln>
        </p:spPr>
      </p:pic>
      <p:pic>
        <p:nvPicPr>
          <p:cNvPr id="158" name="Google Shape;158;p23"/>
          <p:cNvPicPr preferRelativeResize="0"/>
          <p:nvPr/>
        </p:nvPicPr>
        <p:blipFill>
          <a:blip r:embed="rId5">
            <a:alphaModFix/>
          </a:blip>
          <a:stretch>
            <a:fillRect/>
          </a:stretch>
        </p:blipFill>
        <p:spPr>
          <a:xfrm>
            <a:off x="6209451" y="2685575"/>
            <a:ext cx="2745925" cy="1827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162" name="Shape 162"/>
        <p:cNvGrpSpPr/>
        <p:nvPr/>
      </p:nvGrpSpPr>
      <p:grpSpPr>
        <a:xfrm>
          <a:off x="0" y="0"/>
          <a:ext cx="0" cy="0"/>
          <a:chOff x="0" y="0"/>
          <a:chExt cx="0" cy="0"/>
        </a:xfrm>
      </p:grpSpPr>
      <p:sp>
        <p:nvSpPr>
          <p:cNvPr id="163" name="Google Shape;163;p2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SAMPLE WORK</a:t>
            </a:r>
            <a:endParaRPr/>
          </a:p>
        </p:txBody>
      </p:sp>
      <p:sp>
        <p:nvSpPr>
          <p:cNvPr id="164" name="Google Shape;164;p2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5" name="Google Shape;165;p24"/>
          <p:cNvPicPr preferRelativeResize="0"/>
          <p:nvPr/>
        </p:nvPicPr>
        <p:blipFill>
          <a:blip r:embed="rId3">
            <a:alphaModFix/>
          </a:blip>
          <a:stretch>
            <a:fillRect/>
          </a:stretch>
        </p:blipFill>
        <p:spPr>
          <a:xfrm>
            <a:off x="136850" y="134502"/>
            <a:ext cx="1012125" cy="650225"/>
          </a:xfrm>
          <a:prstGeom prst="rect">
            <a:avLst/>
          </a:prstGeom>
          <a:noFill/>
          <a:ln>
            <a:noFill/>
          </a:ln>
        </p:spPr>
      </p:pic>
      <p:pic>
        <p:nvPicPr>
          <p:cNvPr id="166" name="Google Shape;166;p24"/>
          <p:cNvPicPr preferRelativeResize="0"/>
          <p:nvPr/>
        </p:nvPicPr>
        <p:blipFill>
          <a:blip r:embed="rId4">
            <a:alphaModFix/>
          </a:blip>
          <a:stretch>
            <a:fillRect/>
          </a:stretch>
        </p:blipFill>
        <p:spPr>
          <a:xfrm>
            <a:off x="8171023" y="134502"/>
            <a:ext cx="786027" cy="604225"/>
          </a:xfrm>
          <a:prstGeom prst="rect">
            <a:avLst/>
          </a:prstGeom>
          <a:noFill/>
          <a:ln>
            <a:noFill/>
          </a:ln>
        </p:spPr>
      </p:pic>
      <p:pic>
        <p:nvPicPr>
          <p:cNvPr id="167" name="Google Shape;167;p24"/>
          <p:cNvPicPr preferRelativeResize="0"/>
          <p:nvPr/>
        </p:nvPicPr>
        <p:blipFill>
          <a:blip r:embed="rId5">
            <a:alphaModFix/>
          </a:blip>
          <a:stretch>
            <a:fillRect/>
          </a:stretch>
        </p:blipFill>
        <p:spPr>
          <a:xfrm>
            <a:off x="471900" y="1769700"/>
            <a:ext cx="3254774" cy="3254774"/>
          </a:xfrm>
          <a:prstGeom prst="rect">
            <a:avLst/>
          </a:prstGeom>
          <a:noFill/>
          <a:ln>
            <a:noFill/>
          </a:ln>
        </p:spPr>
      </p:pic>
      <p:pic>
        <p:nvPicPr>
          <p:cNvPr id="168" name="Google Shape;168;p24"/>
          <p:cNvPicPr preferRelativeResize="0"/>
          <p:nvPr/>
        </p:nvPicPr>
        <p:blipFill>
          <a:blip r:embed="rId6">
            <a:alphaModFix/>
          </a:blip>
          <a:stretch>
            <a:fillRect/>
          </a:stretch>
        </p:blipFill>
        <p:spPr>
          <a:xfrm>
            <a:off x="5251900" y="1769700"/>
            <a:ext cx="3335326" cy="3335326"/>
          </a:xfrm>
          <a:prstGeom prst="rect">
            <a:avLst/>
          </a:prstGeom>
          <a:noFill/>
          <a:ln>
            <a:noFill/>
          </a:ln>
        </p:spPr>
      </p:pic>
      <p:pic>
        <p:nvPicPr>
          <p:cNvPr id="169" name="Google Shape;169;p24"/>
          <p:cNvPicPr preferRelativeResize="0"/>
          <p:nvPr/>
        </p:nvPicPr>
        <p:blipFill>
          <a:blip r:embed="rId7">
            <a:alphaModFix/>
          </a:blip>
          <a:stretch>
            <a:fillRect/>
          </a:stretch>
        </p:blipFill>
        <p:spPr>
          <a:xfrm>
            <a:off x="3626300" y="2151488"/>
            <a:ext cx="1698049" cy="25717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173" name="Shape 173"/>
        <p:cNvGrpSpPr/>
        <p:nvPr/>
      </p:nvGrpSpPr>
      <p:grpSpPr>
        <a:xfrm>
          <a:off x="0" y="0"/>
          <a:ext cx="0" cy="0"/>
          <a:chOff x="0" y="0"/>
          <a:chExt cx="0" cy="0"/>
        </a:xfrm>
      </p:grpSpPr>
      <p:sp>
        <p:nvSpPr>
          <p:cNvPr id="174" name="Google Shape;174;p2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SAMPLE WORK</a:t>
            </a:r>
            <a:endParaRPr/>
          </a:p>
        </p:txBody>
      </p:sp>
      <p:sp>
        <p:nvSpPr>
          <p:cNvPr id="175" name="Google Shape;175;p25"/>
          <p:cNvSpPr txBox="1"/>
          <p:nvPr>
            <p:ph idx="1" type="body"/>
          </p:nvPr>
        </p:nvSpPr>
        <p:spPr>
          <a:xfrm>
            <a:off x="471900" y="1790400"/>
            <a:ext cx="8222100" cy="3260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76" name="Google Shape;176;p25"/>
          <p:cNvPicPr preferRelativeResize="0"/>
          <p:nvPr/>
        </p:nvPicPr>
        <p:blipFill>
          <a:blip r:embed="rId3">
            <a:alphaModFix/>
          </a:blip>
          <a:stretch>
            <a:fillRect/>
          </a:stretch>
        </p:blipFill>
        <p:spPr>
          <a:xfrm>
            <a:off x="136850" y="134502"/>
            <a:ext cx="1012125" cy="650225"/>
          </a:xfrm>
          <a:prstGeom prst="rect">
            <a:avLst/>
          </a:prstGeom>
          <a:noFill/>
          <a:ln>
            <a:noFill/>
          </a:ln>
        </p:spPr>
      </p:pic>
      <p:pic>
        <p:nvPicPr>
          <p:cNvPr id="177" name="Google Shape;177;p25"/>
          <p:cNvPicPr preferRelativeResize="0"/>
          <p:nvPr/>
        </p:nvPicPr>
        <p:blipFill>
          <a:blip r:embed="rId4">
            <a:alphaModFix/>
          </a:blip>
          <a:stretch>
            <a:fillRect/>
          </a:stretch>
        </p:blipFill>
        <p:spPr>
          <a:xfrm>
            <a:off x="8171023" y="134502"/>
            <a:ext cx="786027" cy="604225"/>
          </a:xfrm>
          <a:prstGeom prst="rect">
            <a:avLst/>
          </a:prstGeom>
          <a:noFill/>
          <a:ln>
            <a:noFill/>
          </a:ln>
        </p:spPr>
      </p:pic>
      <p:pic>
        <p:nvPicPr>
          <p:cNvPr id="178" name="Google Shape;178;p25"/>
          <p:cNvPicPr preferRelativeResize="0"/>
          <p:nvPr/>
        </p:nvPicPr>
        <p:blipFill>
          <a:blip r:embed="rId5">
            <a:alphaModFix/>
          </a:blip>
          <a:stretch>
            <a:fillRect/>
          </a:stretch>
        </p:blipFill>
        <p:spPr>
          <a:xfrm>
            <a:off x="3399675" y="212800"/>
            <a:ext cx="3260099" cy="3260099"/>
          </a:xfrm>
          <a:prstGeom prst="rect">
            <a:avLst/>
          </a:prstGeom>
          <a:noFill/>
          <a:ln>
            <a:noFill/>
          </a:ln>
        </p:spPr>
      </p:pic>
      <p:pic>
        <p:nvPicPr>
          <p:cNvPr id="179" name="Google Shape;179;p25"/>
          <p:cNvPicPr preferRelativeResize="0"/>
          <p:nvPr/>
        </p:nvPicPr>
        <p:blipFill>
          <a:blip r:embed="rId6">
            <a:alphaModFix/>
          </a:blip>
          <a:stretch>
            <a:fillRect/>
          </a:stretch>
        </p:blipFill>
        <p:spPr>
          <a:xfrm rot="541656">
            <a:off x="5988223" y="937299"/>
            <a:ext cx="2828701" cy="3771602"/>
          </a:xfrm>
          <a:prstGeom prst="rect">
            <a:avLst/>
          </a:prstGeom>
          <a:noFill/>
          <a:ln>
            <a:noFill/>
          </a:ln>
        </p:spPr>
      </p:pic>
      <p:pic>
        <p:nvPicPr>
          <p:cNvPr id="180" name="Google Shape;180;p25"/>
          <p:cNvPicPr preferRelativeResize="0"/>
          <p:nvPr/>
        </p:nvPicPr>
        <p:blipFill>
          <a:blip r:embed="rId7">
            <a:alphaModFix/>
          </a:blip>
          <a:stretch>
            <a:fillRect/>
          </a:stretch>
        </p:blipFill>
        <p:spPr>
          <a:xfrm>
            <a:off x="4373125" y="2976826"/>
            <a:ext cx="1941650" cy="1941650"/>
          </a:xfrm>
          <a:prstGeom prst="rect">
            <a:avLst/>
          </a:prstGeom>
          <a:noFill/>
          <a:ln>
            <a:noFill/>
          </a:ln>
        </p:spPr>
      </p:pic>
      <p:pic>
        <p:nvPicPr>
          <p:cNvPr id="181" name="Google Shape;181;p25"/>
          <p:cNvPicPr preferRelativeResize="0"/>
          <p:nvPr/>
        </p:nvPicPr>
        <p:blipFill>
          <a:blip r:embed="rId8">
            <a:alphaModFix/>
          </a:blip>
          <a:stretch>
            <a:fillRect/>
          </a:stretch>
        </p:blipFill>
        <p:spPr>
          <a:xfrm>
            <a:off x="136850" y="1883525"/>
            <a:ext cx="3015535" cy="3166976"/>
          </a:xfrm>
          <a:prstGeom prst="rect">
            <a:avLst/>
          </a:prstGeom>
          <a:noFill/>
          <a:ln>
            <a:noFill/>
          </a:ln>
        </p:spPr>
      </p:pic>
      <p:pic>
        <p:nvPicPr>
          <p:cNvPr id="182" name="Google Shape;182;p25"/>
          <p:cNvPicPr preferRelativeResize="0"/>
          <p:nvPr/>
        </p:nvPicPr>
        <p:blipFill>
          <a:blip r:embed="rId9">
            <a:alphaModFix/>
          </a:blip>
          <a:stretch>
            <a:fillRect/>
          </a:stretch>
        </p:blipFill>
        <p:spPr>
          <a:xfrm rot="-5400000">
            <a:off x="2165514" y="2833786"/>
            <a:ext cx="1820700" cy="23211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186" name="Shape 186"/>
        <p:cNvGrpSpPr/>
        <p:nvPr/>
      </p:nvGrpSpPr>
      <p:grpSpPr>
        <a:xfrm>
          <a:off x="0" y="0"/>
          <a:ext cx="0" cy="0"/>
          <a:chOff x="0" y="0"/>
          <a:chExt cx="0" cy="0"/>
        </a:xfrm>
      </p:grpSpPr>
      <p:sp>
        <p:nvSpPr>
          <p:cNvPr id="187" name="Google Shape;187;p26"/>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SAMPLE WORK</a:t>
            </a:r>
            <a:endParaRPr/>
          </a:p>
        </p:txBody>
      </p:sp>
      <p:sp>
        <p:nvSpPr>
          <p:cNvPr id="188" name="Google Shape;188;p26"/>
          <p:cNvSpPr txBox="1"/>
          <p:nvPr>
            <p:ph idx="1" type="body"/>
          </p:nvPr>
        </p:nvSpPr>
        <p:spPr>
          <a:xfrm>
            <a:off x="471900" y="1790400"/>
            <a:ext cx="8222100" cy="3260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89" name="Google Shape;189;p26"/>
          <p:cNvPicPr preferRelativeResize="0"/>
          <p:nvPr/>
        </p:nvPicPr>
        <p:blipFill>
          <a:blip r:embed="rId3">
            <a:alphaModFix/>
          </a:blip>
          <a:stretch>
            <a:fillRect/>
          </a:stretch>
        </p:blipFill>
        <p:spPr>
          <a:xfrm>
            <a:off x="136850" y="134502"/>
            <a:ext cx="1012125" cy="650225"/>
          </a:xfrm>
          <a:prstGeom prst="rect">
            <a:avLst/>
          </a:prstGeom>
          <a:noFill/>
          <a:ln>
            <a:noFill/>
          </a:ln>
        </p:spPr>
      </p:pic>
      <p:pic>
        <p:nvPicPr>
          <p:cNvPr id="190" name="Google Shape;190;p26"/>
          <p:cNvPicPr preferRelativeResize="0"/>
          <p:nvPr/>
        </p:nvPicPr>
        <p:blipFill>
          <a:blip r:embed="rId4">
            <a:alphaModFix/>
          </a:blip>
          <a:stretch>
            <a:fillRect/>
          </a:stretch>
        </p:blipFill>
        <p:spPr>
          <a:xfrm>
            <a:off x="8171023" y="134502"/>
            <a:ext cx="786027" cy="604225"/>
          </a:xfrm>
          <a:prstGeom prst="rect">
            <a:avLst/>
          </a:prstGeom>
          <a:noFill/>
          <a:ln>
            <a:noFill/>
          </a:ln>
        </p:spPr>
      </p:pic>
      <p:pic>
        <p:nvPicPr>
          <p:cNvPr id="191" name="Google Shape;191;p26"/>
          <p:cNvPicPr preferRelativeResize="0"/>
          <p:nvPr/>
        </p:nvPicPr>
        <p:blipFill>
          <a:blip r:embed="rId5">
            <a:alphaModFix/>
          </a:blip>
          <a:stretch>
            <a:fillRect/>
          </a:stretch>
        </p:blipFill>
        <p:spPr>
          <a:xfrm>
            <a:off x="136850" y="1506425"/>
            <a:ext cx="3570399" cy="3570399"/>
          </a:xfrm>
          <a:prstGeom prst="rect">
            <a:avLst/>
          </a:prstGeom>
          <a:noFill/>
          <a:ln>
            <a:noFill/>
          </a:ln>
        </p:spPr>
      </p:pic>
      <p:pic>
        <p:nvPicPr>
          <p:cNvPr id="192" name="Google Shape;192;p26"/>
          <p:cNvPicPr preferRelativeResize="0"/>
          <p:nvPr/>
        </p:nvPicPr>
        <p:blipFill>
          <a:blip r:embed="rId6">
            <a:alphaModFix/>
          </a:blip>
          <a:stretch>
            <a:fillRect/>
          </a:stretch>
        </p:blipFill>
        <p:spPr>
          <a:xfrm>
            <a:off x="4830725" y="784725"/>
            <a:ext cx="4206924" cy="4206924"/>
          </a:xfrm>
          <a:prstGeom prst="rect">
            <a:avLst/>
          </a:prstGeom>
          <a:noFill/>
          <a:ln>
            <a:noFill/>
          </a:ln>
        </p:spPr>
      </p:pic>
      <p:pic>
        <p:nvPicPr>
          <p:cNvPr id="193" name="Google Shape;193;p26"/>
          <p:cNvPicPr preferRelativeResize="0"/>
          <p:nvPr/>
        </p:nvPicPr>
        <p:blipFill>
          <a:blip r:embed="rId7">
            <a:alphaModFix/>
          </a:blip>
          <a:stretch>
            <a:fillRect/>
          </a:stretch>
        </p:blipFill>
        <p:spPr>
          <a:xfrm>
            <a:off x="2758025" y="1930562"/>
            <a:ext cx="3146274" cy="3146274"/>
          </a:xfrm>
          <a:prstGeom prst="rect">
            <a:avLst/>
          </a:prstGeom>
          <a:noFill/>
          <a:ln>
            <a:noFill/>
          </a:ln>
        </p:spPr>
      </p:pic>
      <p:pic>
        <p:nvPicPr>
          <p:cNvPr id="194" name="Google Shape;194;p26"/>
          <p:cNvPicPr preferRelativeResize="0"/>
          <p:nvPr/>
        </p:nvPicPr>
        <p:blipFill>
          <a:blip r:embed="rId8">
            <a:alphaModFix/>
          </a:blip>
          <a:stretch>
            <a:fillRect/>
          </a:stretch>
        </p:blipFill>
        <p:spPr>
          <a:xfrm rot="-482581">
            <a:off x="3523281" y="293138"/>
            <a:ext cx="2439038" cy="243902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198" name="Shape 198"/>
        <p:cNvGrpSpPr/>
        <p:nvPr/>
      </p:nvGrpSpPr>
      <p:grpSpPr>
        <a:xfrm>
          <a:off x="0" y="0"/>
          <a:ext cx="0" cy="0"/>
          <a:chOff x="0" y="0"/>
          <a:chExt cx="0" cy="0"/>
        </a:xfrm>
      </p:grpSpPr>
      <p:sp>
        <p:nvSpPr>
          <p:cNvPr id="199" name="Google Shape;199;p27"/>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FURTHER INFORMATION</a:t>
            </a:r>
            <a:endParaRPr/>
          </a:p>
        </p:txBody>
      </p:sp>
      <p:sp>
        <p:nvSpPr>
          <p:cNvPr id="200" name="Google Shape;200;p27"/>
          <p:cNvSpPr txBox="1"/>
          <p:nvPr>
            <p:ph idx="1" type="body"/>
          </p:nvPr>
        </p:nvSpPr>
        <p:spPr>
          <a:xfrm>
            <a:off x="471900" y="1919075"/>
            <a:ext cx="8222100" cy="301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000000"/>
                </a:solidFill>
              </a:rPr>
              <a:t>Megan Shea</a:t>
            </a:r>
            <a:endParaRPr b="1" sz="2000">
              <a:solidFill>
                <a:srgbClr val="000000"/>
              </a:solidFill>
            </a:endParaRPr>
          </a:p>
          <a:p>
            <a:pPr indent="0" lvl="0" marL="0" rtl="0" algn="l">
              <a:spcBef>
                <a:spcPts val="0"/>
              </a:spcBef>
              <a:spcAft>
                <a:spcPts val="0"/>
              </a:spcAft>
              <a:buNone/>
            </a:pPr>
            <a:r>
              <a:rPr b="1" lang="en" sz="2000">
                <a:solidFill>
                  <a:srgbClr val="000000"/>
                </a:solidFill>
              </a:rPr>
              <a:t>Head of Technologies</a:t>
            </a:r>
            <a:endParaRPr b="1" sz="2000">
              <a:solidFill>
                <a:srgbClr val="000000"/>
              </a:solidFill>
            </a:endParaRPr>
          </a:p>
          <a:p>
            <a:pPr indent="0" lvl="0" marL="0" rtl="0" algn="l">
              <a:spcBef>
                <a:spcPts val="0"/>
              </a:spcBef>
              <a:spcAft>
                <a:spcPts val="0"/>
              </a:spcAft>
              <a:buNone/>
            </a:pPr>
            <a:r>
              <a:rPr b="1" lang="en" sz="2000">
                <a:solidFill>
                  <a:srgbClr val="000000"/>
                </a:solidFill>
              </a:rPr>
              <a:t>sheam@mcararat.catholic.edu.au</a:t>
            </a:r>
            <a:endParaRPr b="1" sz="2000">
              <a:solidFill>
                <a:srgbClr val="000000"/>
              </a:solidFill>
            </a:endParaRPr>
          </a:p>
          <a:p>
            <a:pPr indent="0" lvl="0" marL="0" rtl="0" algn="l">
              <a:spcBef>
                <a:spcPts val="0"/>
              </a:spcBef>
              <a:spcAft>
                <a:spcPts val="0"/>
              </a:spcAft>
              <a:buNone/>
            </a:pPr>
            <a:r>
              <a:t/>
            </a:r>
            <a:endParaRPr b="1" sz="2000">
              <a:solidFill>
                <a:srgbClr val="000000"/>
              </a:solidFill>
            </a:endParaRPr>
          </a:p>
          <a:p>
            <a:pPr indent="0" lvl="0" marL="0" rtl="0" algn="l">
              <a:spcBef>
                <a:spcPts val="0"/>
              </a:spcBef>
              <a:spcAft>
                <a:spcPts val="0"/>
              </a:spcAft>
              <a:buNone/>
            </a:pPr>
            <a:r>
              <a:rPr b="1" lang="en" sz="2000">
                <a:solidFill>
                  <a:srgbClr val="000000"/>
                </a:solidFill>
              </a:rPr>
              <a:t>Speak to: VCE Technology Teachers (Mrs Spalding, Mr Peatt, Mrs Shea, Mrs Venn)</a:t>
            </a:r>
            <a:endParaRPr b="1" sz="2000">
              <a:solidFill>
                <a:srgbClr val="000000"/>
              </a:solidFill>
            </a:endParaRPr>
          </a:p>
          <a:p>
            <a:pPr indent="0" lvl="0" marL="0" rtl="0" algn="l">
              <a:spcBef>
                <a:spcPts val="0"/>
              </a:spcBef>
              <a:spcAft>
                <a:spcPts val="0"/>
              </a:spcAft>
              <a:buNone/>
            </a:pPr>
            <a:r>
              <a:rPr b="1" lang="en" sz="2000">
                <a:solidFill>
                  <a:srgbClr val="000000"/>
                </a:solidFill>
              </a:rPr>
              <a:t>Refer to: Subject handbooks</a:t>
            </a:r>
            <a:endParaRPr b="1" sz="2000">
              <a:solidFill>
                <a:srgbClr val="000000"/>
              </a:solidFill>
            </a:endParaRPr>
          </a:p>
          <a:p>
            <a:pPr indent="0" lvl="0" marL="0" rtl="0" algn="l">
              <a:spcBef>
                <a:spcPts val="0"/>
              </a:spcBef>
              <a:spcAft>
                <a:spcPts val="0"/>
              </a:spcAft>
              <a:buNone/>
            </a:pPr>
            <a:r>
              <a:rPr b="1" lang="en" sz="2000">
                <a:solidFill>
                  <a:srgbClr val="000000"/>
                </a:solidFill>
              </a:rPr>
              <a:t>Check us out on Instagram: foodandtechatmarianararat</a:t>
            </a:r>
            <a:endParaRPr b="1" sz="2000">
              <a:solidFill>
                <a:srgbClr val="000000"/>
              </a:solidFill>
            </a:endParaRPr>
          </a:p>
          <a:p>
            <a:pPr indent="0" lvl="0" marL="0" rtl="0" algn="l">
              <a:spcBef>
                <a:spcPts val="0"/>
              </a:spcBef>
              <a:spcAft>
                <a:spcPts val="1600"/>
              </a:spcAft>
              <a:buNone/>
            </a:pPr>
            <a:r>
              <a:t/>
            </a:r>
            <a:endParaRPr/>
          </a:p>
        </p:txBody>
      </p:sp>
      <p:pic>
        <p:nvPicPr>
          <p:cNvPr id="201" name="Google Shape;201;p27"/>
          <p:cNvPicPr preferRelativeResize="0"/>
          <p:nvPr/>
        </p:nvPicPr>
        <p:blipFill>
          <a:blip r:embed="rId3">
            <a:alphaModFix/>
          </a:blip>
          <a:stretch>
            <a:fillRect/>
          </a:stretch>
        </p:blipFill>
        <p:spPr>
          <a:xfrm>
            <a:off x="136850" y="134502"/>
            <a:ext cx="1012125" cy="650225"/>
          </a:xfrm>
          <a:prstGeom prst="rect">
            <a:avLst/>
          </a:prstGeom>
          <a:noFill/>
          <a:ln>
            <a:noFill/>
          </a:ln>
        </p:spPr>
      </p:pic>
      <p:pic>
        <p:nvPicPr>
          <p:cNvPr id="202" name="Google Shape;202;p27"/>
          <p:cNvPicPr preferRelativeResize="0"/>
          <p:nvPr/>
        </p:nvPicPr>
        <p:blipFill>
          <a:blip r:embed="rId4">
            <a:alphaModFix/>
          </a:blip>
          <a:stretch>
            <a:fillRect/>
          </a:stretch>
        </p:blipFill>
        <p:spPr>
          <a:xfrm>
            <a:off x="8171023" y="134502"/>
            <a:ext cx="786027" cy="604225"/>
          </a:xfrm>
          <a:prstGeom prst="rect">
            <a:avLst/>
          </a:prstGeom>
          <a:noFill/>
          <a:ln>
            <a:noFill/>
          </a:ln>
        </p:spPr>
      </p:pic>
      <p:pic>
        <p:nvPicPr>
          <p:cNvPr id="203" name="Google Shape;203;p27"/>
          <p:cNvPicPr preferRelativeResize="0"/>
          <p:nvPr/>
        </p:nvPicPr>
        <p:blipFill>
          <a:blip r:embed="rId5">
            <a:alphaModFix/>
          </a:blip>
          <a:stretch>
            <a:fillRect/>
          </a:stretch>
        </p:blipFill>
        <p:spPr>
          <a:xfrm>
            <a:off x="7131200" y="3830650"/>
            <a:ext cx="1750500" cy="1227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75" name="Shape 75"/>
        <p:cNvGrpSpPr/>
        <p:nvPr/>
      </p:nvGrpSpPr>
      <p:grpSpPr>
        <a:xfrm>
          <a:off x="0" y="0"/>
          <a:ext cx="0" cy="0"/>
          <a:chOff x="0" y="0"/>
          <a:chExt cx="0" cy="0"/>
        </a:xfrm>
      </p:grpSpPr>
      <p:sp>
        <p:nvSpPr>
          <p:cNvPr id="76" name="Google Shape;76;p1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VCE - 2021</a:t>
            </a:r>
            <a:endParaRPr/>
          </a:p>
        </p:txBody>
      </p:sp>
      <p:sp>
        <p:nvSpPr>
          <p:cNvPr id="77" name="Google Shape;77;p14"/>
          <p:cNvSpPr txBox="1"/>
          <p:nvPr>
            <p:ph idx="1" type="body"/>
          </p:nvPr>
        </p:nvSpPr>
        <p:spPr>
          <a:xfrm>
            <a:off x="471900" y="1919075"/>
            <a:ext cx="8222100" cy="3172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Roboto"/>
              <a:buChar char="●"/>
            </a:pPr>
            <a:r>
              <a:rPr b="1" lang="en">
                <a:solidFill>
                  <a:srgbClr val="000000"/>
                </a:solidFill>
              </a:rPr>
              <a:t>For you to complete VCE successfully you must complete 16 units over the two years (Years 11 &amp; 12). </a:t>
            </a:r>
            <a:endParaRPr b="1">
              <a:solidFill>
                <a:srgbClr val="000000"/>
              </a:solidFill>
            </a:endParaRPr>
          </a:p>
          <a:p>
            <a:pPr indent="-342900" lvl="0" marL="457200" rtl="0" algn="l">
              <a:spcBef>
                <a:spcPts val="0"/>
              </a:spcBef>
              <a:spcAft>
                <a:spcPts val="0"/>
              </a:spcAft>
              <a:buClr>
                <a:srgbClr val="000000"/>
              </a:buClr>
              <a:buSzPts val="1800"/>
              <a:buFont typeface="Roboto"/>
              <a:buChar char="●"/>
            </a:pPr>
            <a:r>
              <a:rPr b="1" lang="en">
                <a:solidFill>
                  <a:srgbClr val="000000"/>
                </a:solidFill>
              </a:rPr>
              <a:t>4 of these must be from the English Group.</a:t>
            </a:r>
            <a:endParaRPr b="1">
              <a:solidFill>
                <a:srgbClr val="000000"/>
              </a:solidFill>
            </a:endParaRPr>
          </a:p>
          <a:p>
            <a:pPr indent="-342900" lvl="0" marL="457200" rtl="0" algn="l">
              <a:spcBef>
                <a:spcPts val="0"/>
              </a:spcBef>
              <a:spcAft>
                <a:spcPts val="0"/>
              </a:spcAft>
              <a:buClr>
                <a:srgbClr val="000000"/>
              </a:buClr>
              <a:buSzPts val="1800"/>
              <a:buFont typeface="Roboto"/>
              <a:buChar char="●"/>
            </a:pPr>
            <a:r>
              <a:rPr b="1" lang="en">
                <a:solidFill>
                  <a:srgbClr val="000000"/>
                </a:solidFill>
              </a:rPr>
              <a:t>Please </a:t>
            </a:r>
            <a:r>
              <a:rPr b="1" lang="en">
                <a:solidFill>
                  <a:srgbClr val="000000"/>
                </a:solidFill>
              </a:rPr>
              <a:t>consider two things when making selections:</a:t>
            </a:r>
            <a:endParaRPr b="1">
              <a:solidFill>
                <a:srgbClr val="000000"/>
              </a:solidFill>
            </a:endParaRPr>
          </a:p>
          <a:p>
            <a:pPr indent="-317500" lvl="1" marL="914400" rtl="0" algn="l">
              <a:spcBef>
                <a:spcPts val="0"/>
              </a:spcBef>
              <a:spcAft>
                <a:spcPts val="0"/>
              </a:spcAft>
              <a:buClr>
                <a:srgbClr val="000000"/>
              </a:buClr>
              <a:buSzPts val="1400"/>
              <a:buFont typeface="Roboto"/>
              <a:buChar char="○"/>
            </a:pPr>
            <a:r>
              <a:rPr b="1" lang="en">
                <a:solidFill>
                  <a:srgbClr val="000000"/>
                </a:solidFill>
              </a:rPr>
              <a:t>What the student enjoys.</a:t>
            </a:r>
            <a:endParaRPr b="1">
              <a:solidFill>
                <a:srgbClr val="000000"/>
              </a:solidFill>
            </a:endParaRPr>
          </a:p>
          <a:p>
            <a:pPr indent="-317500" lvl="1" marL="914400" rtl="0" algn="l">
              <a:spcBef>
                <a:spcPts val="0"/>
              </a:spcBef>
              <a:spcAft>
                <a:spcPts val="0"/>
              </a:spcAft>
              <a:buClr>
                <a:srgbClr val="000000"/>
              </a:buClr>
              <a:buSzPts val="1400"/>
              <a:buFont typeface="Roboto"/>
              <a:buChar char="○"/>
            </a:pPr>
            <a:r>
              <a:rPr b="1" lang="en">
                <a:solidFill>
                  <a:srgbClr val="000000"/>
                </a:solidFill>
              </a:rPr>
              <a:t>What the student is good at.</a:t>
            </a:r>
            <a:endParaRPr b="1">
              <a:solidFill>
                <a:srgbClr val="000000"/>
              </a:solidFill>
            </a:endParaRPr>
          </a:p>
          <a:p>
            <a:pPr indent="-342900" lvl="0" marL="457200" rtl="0" algn="l">
              <a:spcBef>
                <a:spcPts val="0"/>
              </a:spcBef>
              <a:spcAft>
                <a:spcPts val="0"/>
              </a:spcAft>
              <a:buClr>
                <a:srgbClr val="000000"/>
              </a:buClr>
              <a:buSzPts val="1800"/>
              <a:buFont typeface="Roboto"/>
              <a:buChar char="●"/>
            </a:pPr>
            <a:r>
              <a:rPr b="1" lang="en">
                <a:solidFill>
                  <a:srgbClr val="000000"/>
                </a:solidFill>
              </a:rPr>
              <a:t>Studies that are required (Pre-requisites) and those that could be helpful.</a:t>
            </a:r>
            <a:endParaRPr b="1">
              <a:solidFill>
                <a:srgbClr val="000000"/>
              </a:solidFill>
            </a:endParaRPr>
          </a:p>
          <a:p>
            <a:pPr indent="0" lvl="0" marL="457200" rtl="0" algn="l">
              <a:spcBef>
                <a:spcPts val="1600"/>
              </a:spcBef>
              <a:spcAft>
                <a:spcPts val="0"/>
              </a:spcAft>
              <a:buNone/>
            </a:pPr>
            <a:r>
              <a:t/>
            </a:r>
            <a:endParaRPr>
              <a:solidFill>
                <a:srgbClr val="000000"/>
              </a:solidFill>
            </a:endParaRPr>
          </a:p>
          <a:p>
            <a:pPr indent="0" lvl="0" marL="0" rtl="0" algn="l">
              <a:spcBef>
                <a:spcPts val="1600"/>
              </a:spcBef>
              <a:spcAft>
                <a:spcPts val="0"/>
              </a:spcAft>
              <a:buNone/>
            </a:pPr>
            <a:r>
              <a:t/>
            </a:r>
            <a:endParaRPr>
              <a:solidFill>
                <a:srgbClr val="000000"/>
              </a:solidFill>
              <a:highlight>
                <a:srgbClr val="00FFFF"/>
              </a:highlight>
            </a:endParaRPr>
          </a:p>
          <a:p>
            <a:pPr indent="0" lvl="0" marL="0" rtl="0" algn="l">
              <a:spcBef>
                <a:spcPts val="1600"/>
              </a:spcBef>
              <a:spcAft>
                <a:spcPts val="1600"/>
              </a:spcAft>
              <a:buNone/>
            </a:pPr>
            <a:r>
              <a:t/>
            </a:r>
            <a:endParaRPr>
              <a:solidFill>
                <a:srgbClr val="000000"/>
              </a:solidFill>
            </a:endParaRPr>
          </a:p>
        </p:txBody>
      </p:sp>
      <p:pic>
        <p:nvPicPr>
          <p:cNvPr id="78" name="Google Shape;78;p14"/>
          <p:cNvPicPr preferRelativeResize="0"/>
          <p:nvPr/>
        </p:nvPicPr>
        <p:blipFill>
          <a:blip r:embed="rId3">
            <a:alphaModFix/>
          </a:blip>
          <a:stretch>
            <a:fillRect/>
          </a:stretch>
        </p:blipFill>
        <p:spPr>
          <a:xfrm>
            <a:off x="136850" y="134502"/>
            <a:ext cx="1012125" cy="650225"/>
          </a:xfrm>
          <a:prstGeom prst="rect">
            <a:avLst/>
          </a:prstGeom>
          <a:noFill/>
          <a:ln>
            <a:noFill/>
          </a:ln>
        </p:spPr>
      </p:pic>
      <p:pic>
        <p:nvPicPr>
          <p:cNvPr id="79" name="Google Shape;79;p14"/>
          <p:cNvPicPr preferRelativeResize="0"/>
          <p:nvPr/>
        </p:nvPicPr>
        <p:blipFill>
          <a:blip r:embed="rId4">
            <a:alphaModFix/>
          </a:blip>
          <a:stretch>
            <a:fillRect/>
          </a:stretch>
        </p:blipFill>
        <p:spPr>
          <a:xfrm>
            <a:off x="8171023" y="134502"/>
            <a:ext cx="786027" cy="604225"/>
          </a:xfrm>
          <a:prstGeom prst="rect">
            <a:avLst/>
          </a:prstGeom>
          <a:noFill/>
          <a:ln>
            <a:noFill/>
          </a:ln>
        </p:spPr>
      </p:pic>
      <p:pic>
        <p:nvPicPr>
          <p:cNvPr id="80" name="Google Shape;80;p14"/>
          <p:cNvPicPr preferRelativeResize="0"/>
          <p:nvPr/>
        </p:nvPicPr>
        <p:blipFill>
          <a:blip r:embed="rId5">
            <a:alphaModFix/>
          </a:blip>
          <a:stretch>
            <a:fillRect/>
          </a:stretch>
        </p:blipFill>
        <p:spPr>
          <a:xfrm>
            <a:off x="4147288" y="93088"/>
            <a:ext cx="2981325" cy="1533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84" name="Shape 84"/>
        <p:cNvGrpSpPr/>
        <p:nvPr/>
      </p:nvGrpSpPr>
      <p:grpSpPr>
        <a:xfrm>
          <a:off x="0" y="0"/>
          <a:ext cx="0" cy="0"/>
          <a:chOff x="0" y="0"/>
          <a:chExt cx="0" cy="0"/>
        </a:xfrm>
      </p:grpSpPr>
      <p:pic>
        <p:nvPicPr>
          <p:cNvPr id="85" name="Google Shape;85;p15"/>
          <p:cNvPicPr preferRelativeResize="0"/>
          <p:nvPr/>
        </p:nvPicPr>
        <p:blipFill>
          <a:blip r:embed="rId3">
            <a:alphaModFix/>
          </a:blip>
          <a:stretch>
            <a:fillRect/>
          </a:stretch>
        </p:blipFill>
        <p:spPr>
          <a:xfrm rot="653352">
            <a:off x="7144988" y="2619725"/>
            <a:ext cx="1743075" cy="2286000"/>
          </a:xfrm>
          <a:prstGeom prst="rect">
            <a:avLst/>
          </a:prstGeom>
          <a:noFill/>
          <a:ln>
            <a:noFill/>
          </a:ln>
        </p:spPr>
      </p:pic>
      <p:sp>
        <p:nvSpPr>
          <p:cNvPr id="86" name="Google Shape;86;p1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Reference Guides</a:t>
            </a:r>
            <a:endParaRPr/>
          </a:p>
        </p:txBody>
      </p:sp>
      <p:sp>
        <p:nvSpPr>
          <p:cNvPr id="87" name="Google Shape;87;p15"/>
          <p:cNvSpPr txBox="1"/>
          <p:nvPr>
            <p:ph idx="1" type="body"/>
          </p:nvPr>
        </p:nvSpPr>
        <p:spPr>
          <a:xfrm>
            <a:off x="471900" y="1919075"/>
            <a:ext cx="8222100" cy="3172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solidFill>
                  <a:srgbClr val="000000"/>
                </a:solidFill>
              </a:rPr>
              <a:t>Strongly recommend that you go to the VCAA website and READ the STUDY DESIGNS for each VCE subject.  Be sure to look at the </a:t>
            </a:r>
            <a:r>
              <a:rPr lang="en">
                <a:solidFill>
                  <a:srgbClr val="000000"/>
                </a:solidFill>
                <a:highlight>
                  <a:srgbClr val="9FC5E8"/>
                </a:highlight>
              </a:rPr>
              <a:t>KEY KNOWLEDGE</a:t>
            </a:r>
            <a:r>
              <a:rPr lang="en">
                <a:solidFill>
                  <a:srgbClr val="000000"/>
                </a:solidFill>
              </a:rPr>
              <a:t> AND </a:t>
            </a:r>
            <a:r>
              <a:rPr lang="en">
                <a:solidFill>
                  <a:srgbClr val="000000"/>
                </a:solidFill>
                <a:highlight>
                  <a:srgbClr val="9FC5E8"/>
                </a:highlight>
              </a:rPr>
              <a:t>KEY SKILLS.</a:t>
            </a:r>
            <a:r>
              <a:rPr lang="en">
                <a:solidFill>
                  <a:srgbClr val="000000"/>
                </a:solidFill>
              </a:rPr>
              <a:t> </a:t>
            </a:r>
            <a:r>
              <a:rPr lang="en" u="sng">
                <a:solidFill>
                  <a:schemeClr val="accent5"/>
                </a:solidFill>
                <a:hlinkClick r:id="rId4"/>
              </a:rPr>
              <a:t>VCAA Study Designs </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Year 10 guide to VCE subject selection for university entry 2023</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Herald Sun VCE planner printed supplement Tuesday 21 July</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Course search </a:t>
            </a:r>
            <a:r>
              <a:rPr lang="en" u="sng">
                <a:solidFill>
                  <a:schemeClr val="accent5"/>
                </a:solidFill>
                <a:hlinkClick r:id="rId5"/>
              </a:rPr>
              <a:t>VTAC Course Search</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VTAC Year 10 Guide: </a:t>
            </a:r>
            <a:r>
              <a:rPr lang="en" u="sng">
                <a:solidFill>
                  <a:schemeClr val="hlink"/>
                </a:solidFill>
                <a:hlinkClick r:id="rId6"/>
              </a:rPr>
              <a:t>VTAC Year 10 Guide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VTAC Year 11 &amp; 12 Guide: Choosing senior school studies for the right reasons </a:t>
            </a:r>
            <a:r>
              <a:rPr lang="en" u="sng">
                <a:solidFill>
                  <a:schemeClr val="accent5"/>
                </a:solidFill>
                <a:hlinkClick r:id="rId7"/>
              </a:rPr>
              <a:t>VTAC Year 11 &amp; 12 Guide</a:t>
            </a:r>
            <a:endParaRPr>
              <a:solidFill>
                <a:srgbClr val="000000"/>
              </a:solidFill>
            </a:endParaRPr>
          </a:p>
        </p:txBody>
      </p:sp>
      <p:pic>
        <p:nvPicPr>
          <p:cNvPr id="88" name="Google Shape;88;p15"/>
          <p:cNvPicPr preferRelativeResize="0"/>
          <p:nvPr/>
        </p:nvPicPr>
        <p:blipFill>
          <a:blip r:embed="rId8">
            <a:alphaModFix/>
          </a:blip>
          <a:stretch>
            <a:fillRect/>
          </a:stretch>
        </p:blipFill>
        <p:spPr>
          <a:xfrm>
            <a:off x="136850" y="134502"/>
            <a:ext cx="1012125" cy="650225"/>
          </a:xfrm>
          <a:prstGeom prst="rect">
            <a:avLst/>
          </a:prstGeom>
          <a:noFill/>
          <a:ln>
            <a:noFill/>
          </a:ln>
        </p:spPr>
      </p:pic>
      <p:pic>
        <p:nvPicPr>
          <p:cNvPr id="89" name="Google Shape;89;p15"/>
          <p:cNvPicPr preferRelativeResize="0"/>
          <p:nvPr/>
        </p:nvPicPr>
        <p:blipFill>
          <a:blip r:embed="rId9">
            <a:alphaModFix/>
          </a:blip>
          <a:stretch>
            <a:fillRect/>
          </a:stretch>
        </p:blipFill>
        <p:spPr>
          <a:xfrm>
            <a:off x="8171023" y="134502"/>
            <a:ext cx="786027" cy="604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93" name="Shape 93"/>
        <p:cNvGrpSpPr/>
        <p:nvPr/>
      </p:nvGrpSpPr>
      <p:grpSpPr>
        <a:xfrm>
          <a:off x="0" y="0"/>
          <a:ext cx="0" cy="0"/>
          <a:chOff x="0" y="0"/>
          <a:chExt cx="0" cy="0"/>
        </a:xfrm>
      </p:grpSpPr>
      <p:pic>
        <p:nvPicPr>
          <p:cNvPr id="94" name="Google Shape;94;p16"/>
          <p:cNvPicPr preferRelativeResize="0"/>
          <p:nvPr/>
        </p:nvPicPr>
        <p:blipFill>
          <a:blip r:embed="rId3">
            <a:alphaModFix/>
          </a:blip>
          <a:stretch>
            <a:fillRect/>
          </a:stretch>
        </p:blipFill>
        <p:spPr>
          <a:xfrm>
            <a:off x="5760050" y="1448900"/>
            <a:ext cx="3244425" cy="3244425"/>
          </a:xfrm>
          <a:prstGeom prst="rect">
            <a:avLst/>
          </a:prstGeom>
          <a:noFill/>
          <a:ln>
            <a:noFill/>
          </a:ln>
        </p:spPr>
      </p:pic>
      <p:sp>
        <p:nvSpPr>
          <p:cNvPr id="95" name="Google Shape;95;p16"/>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VCE TECHNOLOGIES SUBJECTS - 2021</a:t>
            </a:r>
            <a:endParaRPr/>
          </a:p>
        </p:txBody>
      </p:sp>
      <p:sp>
        <p:nvSpPr>
          <p:cNvPr id="96" name="Google Shape;96;p16"/>
          <p:cNvSpPr txBox="1"/>
          <p:nvPr>
            <p:ph idx="1" type="body"/>
          </p:nvPr>
        </p:nvSpPr>
        <p:spPr>
          <a:xfrm>
            <a:off x="471900" y="1717950"/>
            <a:ext cx="8222100" cy="3425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Roboto"/>
              <a:buChar char="●"/>
            </a:pPr>
            <a:r>
              <a:rPr b="1" lang="en">
                <a:solidFill>
                  <a:srgbClr val="000000"/>
                </a:solidFill>
              </a:rPr>
              <a:t>Product Design and Technology</a:t>
            </a:r>
            <a:endParaRPr b="1">
              <a:solidFill>
                <a:srgbClr val="000000"/>
              </a:solidFill>
            </a:endParaRPr>
          </a:p>
          <a:p>
            <a:pPr indent="457200" lvl="0" marL="457200" rtl="0" algn="l">
              <a:spcBef>
                <a:spcPts val="1600"/>
              </a:spcBef>
              <a:spcAft>
                <a:spcPts val="0"/>
              </a:spcAft>
              <a:buNone/>
            </a:pPr>
            <a:r>
              <a:rPr b="1" lang="en">
                <a:solidFill>
                  <a:srgbClr val="000000"/>
                </a:solidFill>
              </a:rPr>
              <a:t>- Textiles, Fabrics and Fibres</a:t>
            </a:r>
            <a:endParaRPr b="1">
              <a:solidFill>
                <a:srgbClr val="000000"/>
              </a:solidFill>
            </a:endParaRPr>
          </a:p>
          <a:p>
            <a:pPr indent="457200" lvl="0" marL="457200" rtl="0" algn="l">
              <a:spcBef>
                <a:spcPts val="1600"/>
              </a:spcBef>
              <a:spcAft>
                <a:spcPts val="0"/>
              </a:spcAft>
              <a:buNone/>
            </a:pPr>
            <a:r>
              <a:rPr b="1" lang="en">
                <a:solidFill>
                  <a:srgbClr val="000000"/>
                </a:solidFill>
              </a:rPr>
              <a:t>- Wood, Plastic, Metal</a:t>
            </a:r>
            <a:endParaRPr b="1">
              <a:solidFill>
                <a:srgbClr val="000000"/>
              </a:solidFill>
            </a:endParaRPr>
          </a:p>
          <a:p>
            <a:pPr indent="-342900" lvl="0" marL="457200" rtl="0" algn="l">
              <a:spcBef>
                <a:spcPts val="1600"/>
              </a:spcBef>
              <a:spcAft>
                <a:spcPts val="0"/>
              </a:spcAft>
              <a:buClr>
                <a:srgbClr val="000000"/>
              </a:buClr>
              <a:buSzPts val="1800"/>
              <a:buFont typeface="Roboto"/>
              <a:buChar char="●"/>
            </a:pPr>
            <a:r>
              <a:rPr b="1" lang="en">
                <a:solidFill>
                  <a:srgbClr val="000000"/>
                </a:solidFill>
              </a:rPr>
              <a:t>Food Studies </a:t>
            </a:r>
            <a:endParaRPr b="1">
              <a:solidFill>
                <a:srgbClr val="000000"/>
              </a:solidFill>
            </a:endParaRPr>
          </a:p>
          <a:p>
            <a:pPr indent="-342900" lvl="0" marL="457200" rtl="0" algn="l">
              <a:spcBef>
                <a:spcPts val="0"/>
              </a:spcBef>
              <a:spcAft>
                <a:spcPts val="0"/>
              </a:spcAft>
              <a:buClr>
                <a:srgbClr val="000000"/>
              </a:buClr>
              <a:buSzPts val="1800"/>
              <a:buFont typeface="Roboto"/>
              <a:buChar char="●"/>
            </a:pPr>
            <a:r>
              <a:rPr b="1" lang="en">
                <a:solidFill>
                  <a:srgbClr val="000000"/>
                </a:solidFill>
              </a:rPr>
              <a:t>Systems Engineering</a:t>
            </a:r>
            <a:endParaRPr b="1">
              <a:solidFill>
                <a:srgbClr val="000000"/>
              </a:solidFill>
            </a:endParaRPr>
          </a:p>
          <a:p>
            <a:pPr indent="0" lvl="0" marL="0" rtl="0" algn="l">
              <a:spcBef>
                <a:spcPts val="1600"/>
              </a:spcBef>
              <a:spcAft>
                <a:spcPts val="0"/>
              </a:spcAft>
              <a:buNone/>
            </a:pPr>
            <a:r>
              <a:rPr b="1" lang="en">
                <a:solidFill>
                  <a:srgbClr val="000000"/>
                </a:solidFill>
              </a:rPr>
              <a:t>All Technology subjects require the use of the </a:t>
            </a:r>
            <a:r>
              <a:rPr b="1" lang="en">
                <a:solidFill>
                  <a:srgbClr val="000000"/>
                </a:solidFill>
                <a:highlight>
                  <a:srgbClr val="9FC5E8"/>
                </a:highlight>
              </a:rPr>
              <a:t>DESIGN </a:t>
            </a:r>
            <a:endParaRPr b="1">
              <a:solidFill>
                <a:srgbClr val="000000"/>
              </a:solidFill>
              <a:highlight>
                <a:srgbClr val="9FC5E8"/>
              </a:highlight>
            </a:endParaRPr>
          </a:p>
          <a:p>
            <a:pPr indent="0" lvl="0" marL="0" rtl="0" algn="l">
              <a:spcBef>
                <a:spcPts val="1600"/>
              </a:spcBef>
              <a:spcAft>
                <a:spcPts val="1600"/>
              </a:spcAft>
              <a:buNone/>
            </a:pPr>
            <a:r>
              <a:rPr b="1" lang="en">
                <a:solidFill>
                  <a:srgbClr val="000000"/>
                </a:solidFill>
                <a:highlight>
                  <a:srgbClr val="9FC5E8"/>
                </a:highlight>
              </a:rPr>
              <a:t>PROCESS</a:t>
            </a:r>
            <a:r>
              <a:rPr b="1" lang="en">
                <a:solidFill>
                  <a:srgbClr val="000000"/>
                </a:solidFill>
              </a:rPr>
              <a:t> (Investigating/Designing, Producing and Evaluating)</a:t>
            </a:r>
            <a:endParaRPr b="1">
              <a:solidFill>
                <a:srgbClr val="000000"/>
              </a:solidFill>
            </a:endParaRPr>
          </a:p>
        </p:txBody>
      </p:sp>
      <p:pic>
        <p:nvPicPr>
          <p:cNvPr id="97" name="Google Shape;97;p16"/>
          <p:cNvPicPr preferRelativeResize="0"/>
          <p:nvPr/>
        </p:nvPicPr>
        <p:blipFill>
          <a:blip r:embed="rId4">
            <a:alphaModFix/>
          </a:blip>
          <a:stretch>
            <a:fillRect/>
          </a:stretch>
        </p:blipFill>
        <p:spPr>
          <a:xfrm>
            <a:off x="136850" y="134502"/>
            <a:ext cx="1012125" cy="650225"/>
          </a:xfrm>
          <a:prstGeom prst="rect">
            <a:avLst/>
          </a:prstGeom>
          <a:noFill/>
          <a:ln>
            <a:noFill/>
          </a:ln>
        </p:spPr>
      </p:pic>
      <p:pic>
        <p:nvPicPr>
          <p:cNvPr id="98" name="Google Shape;98;p16"/>
          <p:cNvPicPr preferRelativeResize="0"/>
          <p:nvPr/>
        </p:nvPicPr>
        <p:blipFill>
          <a:blip r:embed="rId5">
            <a:alphaModFix/>
          </a:blip>
          <a:stretch>
            <a:fillRect/>
          </a:stretch>
        </p:blipFill>
        <p:spPr>
          <a:xfrm>
            <a:off x="8171023" y="134502"/>
            <a:ext cx="786027" cy="604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17"/>
          <p:cNvPicPr preferRelativeResize="0"/>
          <p:nvPr/>
        </p:nvPicPr>
        <p:blipFill>
          <a:blip r:embed="rId3">
            <a:alphaModFix/>
          </a:blip>
          <a:stretch>
            <a:fillRect/>
          </a:stretch>
        </p:blipFill>
        <p:spPr>
          <a:xfrm rot="-5400000">
            <a:off x="5756826" y="530800"/>
            <a:ext cx="3749798" cy="2812351"/>
          </a:xfrm>
          <a:prstGeom prst="rect">
            <a:avLst/>
          </a:prstGeom>
          <a:noFill/>
          <a:ln>
            <a:noFill/>
          </a:ln>
        </p:spPr>
      </p:pic>
      <p:sp>
        <p:nvSpPr>
          <p:cNvPr id="104" name="Google Shape;104;p17"/>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Product Design and Technology</a:t>
            </a:r>
            <a:endParaRPr/>
          </a:p>
        </p:txBody>
      </p:sp>
      <p:sp>
        <p:nvSpPr>
          <p:cNvPr id="105" name="Google Shape;105;p17"/>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b="1" lang="en">
                <a:solidFill>
                  <a:srgbClr val="000000"/>
                </a:solidFill>
              </a:rPr>
              <a:t>Students may select either:</a:t>
            </a:r>
            <a:endParaRPr b="1">
              <a:solidFill>
                <a:srgbClr val="000000"/>
              </a:solidFill>
            </a:endParaRPr>
          </a:p>
          <a:p>
            <a:pPr indent="0" lvl="0" marL="914400" rtl="0" algn="l">
              <a:spcBef>
                <a:spcPts val="1600"/>
              </a:spcBef>
              <a:spcAft>
                <a:spcPts val="0"/>
              </a:spcAft>
              <a:buNone/>
            </a:pPr>
            <a:r>
              <a:rPr b="1" lang="en">
                <a:solidFill>
                  <a:srgbClr val="000000"/>
                </a:solidFill>
              </a:rPr>
              <a:t>- Textiles, Fabrics and Fibres; or</a:t>
            </a:r>
            <a:endParaRPr b="1">
              <a:solidFill>
                <a:srgbClr val="000000"/>
              </a:solidFill>
            </a:endParaRPr>
          </a:p>
          <a:p>
            <a:pPr indent="0" lvl="0" marL="914400" rtl="0" algn="l">
              <a:spcBef>
                <a:spcPts val="1600"/>
              </a:spcBef>
              <a:spcAft>
                <a:spcPts val="0"/>
              </a:spcAft>
              <a:buNone/>
            </a:pPr>
            <a:r>
              <a:rPr b="1" lang="en">
                <a:solidFill>
                  <a:srgbClr val="000000"/>
                </a:solidFill>
              </a:rPr>
              <a:t>- Wood, Plastic, Metal</a:t>
            </a:r>
            <a:endParaRPr b="1">
              <a:solidFill>
                <a:srgbClr val="000000"/>
              </a:solidFill>
            </a:endParaRPr>
          </a:p>
          <a:p>
            <a:pPr indent="-342900" lvl="0" marL="457200" rtl="0" algn="l">
              <a:spcBef>
                <a:spcPts val="1600"/>
              </a:spcBef>
              <a:spcAft>
                <a:spcPts val="0"/>
              </a:spcAft>
              <a:buClr>
                <a:srgbClr val="000000"/>
              </a:buClr>
              <a:buSzPts val="1800"/>
              <a:buChar char="●"/>
            </a:pPr>
            <a:r>
              <a:rPr b="1" lang="en">
                <a:solidFill>
                  <a:srgbClr val="000000"/>
                </a:solidFill>
              </a:rPr>
              <a:t>Both options follow the Product Design Process and require </a:t>
            </a:r>
            <a:endParaRPr b="1">
              <a:solidFill>
                <a:srgbClr val="000000"/>
              </a:solidFill>
            </a:endParaRPr>
          </a:p>
          <a:p>
            <a:pPr indent="0" lvl="0" marL="457200" rtl="0" algn="l">
              <a:spcBef>
                <a:spcPts val="1600"/>
              </a:spcBef>
              <a:spcAft>
                <a:spcPts val="0"/>
              </a:spcAft>
              <a:buNone/>
            </a:pPr>
            <a:r>
              <a:rPr b="1" lang="en">
                <a:solidFill>
                  <a:srgbClr val="000000"/>
                </a:solidFill>
              </a:rPr>
              <a:t>the completion of a folio</a:t>
            </a:r>
            <a:r>
              <a:rPr lang="en">
                <a:solidFill>
                  <a:srgbClr val="000000"/>
                </a:solidFill>
              </a:rPr>
              <a:t> </a:t>
            </a:r>
            <a:r>
              <a:rPr lang="en" u="sng">
                <a:solidFill>
                  <a:schemeClr val="hlink"/>
                </a:solidFill>
                <a:hlinkClick r:id="rId4"/>
              </a:rPr>
              <a:t>Product Design Process</a:t>
            </a:r>
            <a:endParaRPr>
              <a:solidFill>
                <a:srgbClr val="000000"/>
              </a:solidFill>
            </a:endParaRPr>
          </a:p>
          <a:p>
            <a:pPr indent="0" lvl="0" marL="0" rtl="0" algn="l">
              <a:spcBef>
                <a:spcPts val="1600"/>
              </a:spcBef>
              <a:spcAft>
                <a:spcPts val="0"/>
              </a:spcAft>
              <a:buNone/>
            </a:pPr>
            <a:r>
              <a:t/>
            </a:r>
            <a:endParaRPr>
              <a:solidFill>
                <a:srgbClr val="000000"/>
              </a:solidFill>
            </a:endParaRPr>
          </a:p>
          <a:p>
            <a:pPr indent="0" lvl="0" marL="0" rtl="0" algn="l">
              <a:spcBef>
                <a:spcPts val="1600"/>
              </a:spcBef>
              <a:spcAft>
                <a:spcPts val="1600"/>
              </a:spcAft>
              <a:buNone/>
            </a:pPr>
            <a:r>
              <a:t/>
            </a:r>
            <a:endParaRPr/>
          </a:p>
        </p:txBody>
      </p:sp>
      <p:pic>
        <p:nvPicPr>
          <p:cNvPr id="106" name="Google Shape;106;p17"/>
          <p:cNvPicPr preferRelativeResize="0"/>
          <p:nvPr/>
        </p:nvPicPr>
        <p:blipFill>
          <a:blip r:embed="rId5">
            <a:alphaModFix/>
          </a:blip>
          <a:stretch>
            <a:fillRect/>
          </a:stretch>
        </p:blipFill>
        <p:spPr>
          <a:xfrm>
            <a:off x="5547825" y="1454675"/>
            <a:ext cx="1619775" cy="2131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18"/>
          <p:cNvPicPr preferRelativeResize="0"/>
          <p:nvPr/>
        </p:nvPicPr>
        <p:blipFill>
          <a:blip r:embed="rId3">
            <a:alphaModFix/>
          </a:blip>
          <a:stretch>
            <a:fillRect/>
          </a:stretch>
        </p:blipFill>
        <p:spPr>
          <a:xfrm>
            <a:off x="6360438" y="1368400"/>
            <a:ext cx="2466975" cy="1847850"/>
          </a:xfrm>
          <a:prstGeom prst="rect">
            <a:avLst/>
          </a:prstGeom>
          <a:noFill/>
          <a:ln>
            <a:noFill/>
          </a:ln>
        </p:spPr>
      </p:pic>
      <p:pic>
        <p:nvPicPr>
          <p:cNvPr id="112" name="Google Shape;112;p18"/>
          <p:cNvPicPr preferRelativeResize="0"/>
          <p:nvPr/>
        </p:nvPicPr>
        <p:blipFill>
          <a:blip r:embed="rId4">
            <a:alphaModFix/>
          </a:blip>
          <a:stretch>
            <a:fillRect/>
          </a:stretch>
        </p:blipFill>
        <p:spPr>
          <a:xfrm rot="-536807">
            <a:off x="5033950" y="2743200"/>
            <a:ext cx="2152650" cy="2124075"/>
          </a:xfrm>
          <a:prstGeom prst="rect">
            <a:avLst/>
          </a:prstGeom>
          <a:noFill/>
          <a:ln>
            <a:noFill/>
          </a:ln>
        </p:spPr>
      </p:pic>
      <p:sp>
        <p:nvSpPr>
          <p:cNvPr id="113" name="Google Shape;113;p18"/>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Product Design and Technology: continued</a:t>
            </a:r>
            <a:endParaRPr/>
          </a:p>
        </p:txBody>
      </p:sp>
      <p:sp>
        <p:nvSpPr>
          <p:cNvPr id="114" name="Google Shape;114;p18"/>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00"/>
                </a:solidFill>
              </a:rPr>
              <a:t>The product design process has four stages: </a:t>
            </a:r>
            <a:endParaRPr b="1">
              <a:solidFill>
                <a:srgbClr val="000000"/>
              </a:solidFill>
            </a:endParaRPr>
          </a:p>
          <a:p>
            <a:pPr indent="0" lvl="0" marL="0" rtl="0" algn="l">
              <a:spcBef>
                <a:spcPts val="1600"/>
              </a:spcBef>
              <a:spcAft>
                <a:spcPts val="0"/>
              </a:spcAft>
              <a:buNone/>
            </a:pPr>
            <a:r>
              <a:rPr b="1" lang="en">
                <a:solidFill>
                  <a:srgbClr val="000000"/>
                </a:solidFill>
              </a:rPr>
              <a:t>•	 Investigating and defining </a:t>
            </a:r>
            <a:endParaRPr b="1">
              <a:solidFill>
                <a:srgbClr val="000000"/>
              </a:solidFill>
            </a:endParaRPr>
          </a:p>
          <a:p>
            <a:pPr indent="0" lvl="0" marL="0" rtl="0" algn="l">
              <a:spcBef>
                <a:spcPts val="1600"/>
              </a:spcBef>
              <a:spcAft>
                <a:spcPts val="0"/>
              </a:spcAft>
              <a:buNone/>
            </a:pPr>
            <a:r>
              <a:rPr b="1" lang="en">
                <a:solidFill>
                  <a:srgbClr val="000000"/>
                </a:solidFill>
              </a:rPr>
              <a:t>•	 Design and development (conceptualisation) </a:t>
            </a:r>
            <a:endParaRPr b="1">
              <a:solidFill>
                <a:srgbClr val="000000"/>
              </a:solidFill>
            </a:endParaRPr>
          </a:p>
          <a:p>
            <a:pPr indent="0" lvl="0" marL="0" rtl="0" algn="l">
              <a:spcBef>
                <a:spcPts val="1600"/>
              </a:spcBef>
              <a:spcAft>
                <a:spcPts val="0"/>
              </a:spcAft>
              <a:buNone/>
            </a:pPr>
            <a:r>
              <a:rPr b="1" lang="en">
                <a:solidFill>
                  <a:srgbClr val="000000"/>
                </a:solidFill>
              </a:rPr>
              <a:t>•	 Planning and production </a:t>
            </a:r>
            <a:endParaRPr b="1">
              <a:solidFill>
                <a:srgbClr val="000000"/>
              </a:solidFill>
            </a:endParaRPr>
          </a:p>
          <a:p>
            <a:pPr indent="0" lvl="0" marL="0" rtl="0" algn="l">
              <a:spcBef>
                <a:spcPts val="1600"/>
              </a:spcBef>
              <a:spcAft>
                <a:spcPts val="1600"/>
              </a:spcAft>
              <a:buNone/>
            </a:pPr>
            <a:r>
              <a:rPr b="1" lang="en">
                <a:solidFill>
                  <a:srgbClr val="000000"/>
                </a:solidFill>
              </a:rPr>
              <a:t>•	 Evaluation. </a:t>
            </a:r>
            <a:endParaRPr b="1">
              <a:solidFill>
                <a:srgbClr val="000000"/>
              </a:solidFill>
            </a:endParaRPr>
          </a:p>
        </p:txBody>
      </p:sp>
      <p:pic>
        <p:nvPicPr>
          <p:cNvPr id="115" name="Google Shape;115;p18"/>
          <p:cNvPicPr preferRelativeResize="0"/>
          <p:nvPr/>
        </p:nvPicPr>
        <p:blipFill>
          <a:blip r:embed="rId5">
            <a:alphaModFix/>
          </a:blip>
          <a:stretch>
            <a:fillRect/>
          </a:stretch>
        </p:blipFill>
        <p:spPr>
          <a:xfrm>
            <a:off x="7153575" y="2571738"/>
            <a:ext cx="1847850" cy="2466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9"/>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Product Design and Technology: continued</a:t>
            </a:r>
            <a:endParaRPr b="1"/>
          </a:p>
        </p:txBody>
      </p:sp>
      <p:sp>
        <p:nvSpPr>
          <p:cNvPr id="121" name="Google Shape;121;p19"/>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00"/>
                </a:solidFill>
              </a:rPr>
              <a:t>The study is made up of four units:</a:t>
            </a:r>
            <a:endParaRPr b="1">
              <a:solidFill>
                <a:srgbClr val="000000"/>
              </a:solidFill>
            </a:endParaRPr>
          </a:p>
          <a:p>
            <a:pPr indent="0" lvl="0" marL="0" rtl="0" algn="l">
              <a:spcBef>
                <a:spcPts val="1600"/>
              </a:spcBef>
              <a:spcAft>
                <a:spcPts val="0"/>
              </a:spcAft>
              <a:buNone/>
            </a:pPr>
            <a:r>
              <a:rPr b="1" lang="en">
                <a:solidFill>
                  <a:srgbClr val="000000"/>
                </a:solidFill>
              </a:rPr>
              <a:t>Unit 1: Sustainable product redevelopment</a:t>
            </a:r>
            <a:endParaRPr b="1">
              <a:solidFill>
                <a:srgbClr val="000000"/>
              </a:solidFill>
            </a:endParaRPr>
          </a:p>
          <a:p>
            <a:pPr indent="0" lvl="0" marL="0" rtl="0" algn="l">
              <a:spcBef>
                <a:spcPts val="1600"/>
              </a:spcBef>
              <a:spcAft>
                <a:spcPts val="0"/>
              </a:spcAft>
              <a:buNone/>
            </a:pPr>
            <a:r>
              <a:rPr b="1" lang="en">
                <a:solidFill>
                  <a:srgbClr val="000000"/>
                </a:solidFill>
              </a:rPr>
              <a:t>Unit 2: Collaborative design</a:t>
            </a:r>
            <a:endParaRPr b="1">
              <a:solidFill>
                <a:srgbClr val="000000"/>
              </a:solidFill>
            </a:endParaRPr>
          </a:p>
          <a:p>
            <a:pPr indent="0" lvl="0" marL="0" rtl="0" algn="l">
              <a:spcBef>
                <a:spcPts val="1600"/>
              </a:spcBef>
              <a:spcAft>
                <a:spcPts val="0"/>
              </a:spcAft>
              <a:buNone/>
            </a:pPr>
            <a:r>
              <a:rPr b="1" lang="en">
                <a:solidFill>
                  <a:srgbClr val="000000"/>
                </a:solidFill>
              </a:rPr>
              <a:t>Unit 3: Applying the product design process</a:t>
            </a:r>
            <a:endParaRPr b="1">
              <a:solidFill>
                <a:srgbClr val="000000"/>
              </a:solidFill>
            </a:endParaRPr>
          </a:p>
          <a:p>
            <a:pPr indent="0" lvl="0" marL="0" rtl="0" algn="l">
              <a:spcBef>
                <a:spcPts val="1600"/>
              </a:spcBef>
              <a:spcAft>
                <a:spcPts val="1600"/>
              </a:spcAft>
              <a:buNone/>
            </a:pPr>
            <a:r>
              <a:rPr b="1" lang="en">
                <a:solidFill>
                  <a:srgbClr val="000000"/>
                </a:solidFill>
              </a:rPr>
              <a:t>Unit 4: Product development and evaluation</a:t>
            </a:r>
            <a:endParaRPr b="1">
              <a:solidFill>
                <a:srgbClr val="000000"/>
              </a:solidFill>
            </a:endParaRPr>
          </a:p>
        </p:txBody>
      </p:sp>
      <p:pic>
        <p:nvPicPr>
          <p:cNvPr id="122" name="Google Shape;122;p19"/>
          <p:cNvPicPr preferRelativeResize="0"/>
          <p:nvPr/>
        </p:nvPicPr>
        <p:blipFill>
          <a:blip r:embed="rId3">
            <a:alphaModFix/>
          </a:blip>
          <a:stretch>
            <a:fillRect/>
          </a:stretch>
        </p:blipFill>
        <p:spPr>
          <a:xfrm>
            <a:off x="5068738" y="2197788"/>
            <a:ext cx="1628775" cy="2809875"/>
          </a:xfrm>
          <a:prstGeom prst="rect">
            <a:avLst/>
          </a:prstGeom>
          <a:noFill/>
          <a:ln>
            <a:noFill/>
          </a:ln>
        </p:spPr>
      </p:pic>
      <p:pic>
        <p:nvPicPr>
          <p:cNvPr id="123" name="Google Shape;123;p19"/>
          <p:cNvPicPr preferRelativeResize="0"/>
          <p:nvPr/>
        </p:nvPicPr>
        <p:blipFill>
          <a:blip r:embed="rId4">
            <a:alphaModFix/>
          </a:blip>
          <a:stretch>
            <a:fillRect/>
          </a:stretch>
        </p:blipFill>
        <p:spPr>
          <a:xfrm rot="237048">
            <a:off x="6571662" y="1417838"/>
            <a:ext cx="2390775" cy="1914525"/>
          </a:xfrm>
          <a:prstGeom prst="rect">
            <a:avLst/>
          </a:prstGeom>
          <a:noFill/>
          <a:ln>
            <a:noFill/>
          </a:ln>
        </p:spPr>
      </p:pic>
      <p:pic>
        <p:nvPicPr>
          <p:cNvPr id="124" name="Google Shape;124;p19"/>
          <p:cNvPicPr preferRelativeResize="0"/>
          <p:nvPr/>
        </p:nvPicPr>
        <p:blipFill>
          <a:blip r:embed="rId5">
            <a:alphaModFix/>
          </a:blip>
          <a:stretch>
            <a:fillRect/>
          </a:stretch>
        </p:blipFill>
        <p:spPr>
          <a:xfrm rot="-356475">
            <a:off x="6711612" y="3021313"/>
            <a:ext cx="2276475" cy="20097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0"/>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Food Studies</a:t>
            </a:r>
            <a:endParaRPr/>
          </a:p>
        </p:txBody>
      </p:sp>
      <p:sp>
        <p:nvSpPr>
          <p:cNvPr id="130" name="Google Shape;130;p20"/>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b="1">
              <a:solidFill>
                <a:srgbClr val="000000"/>
              </a:solidFill>
            </a:endParaRPr>
          </a:p>
          <a:p>
            <a:pPr indent="-342900" lvl="0" marL="457200" rtl="0" algn="l">
              <a:spcBef>
                <a:spcPts val="1600"/>
              </a:spcBef>
              <a:spcAft>
                <a:spcPts val="0"/>
              </a:spcAft>
              <a:buClr>
                <a:srgbClr val="000000"/>
              </a:buClr>
              <a:buSzPts val="1800"/>
              <a:buChar char="●"/>
            </a:pPr>
            <a:r>
              <a:rPr b="1" lang="en">
                <a:solidFill>
                  <a:srgbClr val="000000"/>
                </a:solidFill>
              </a:rPr>
              <a:t>VCE Food Studies takes an interdisciplinary approach to the exploration of food, with an emphasis on extending food knowledge and skills and building individual pathways to health and wellbeing through the application of practical food skills. </a:t>
            </a:r>
            <a:endParaRPr b="1">
              <a:solidFill>
                <a:srgbClr val="000000"/>
              </a:solidFill>
            </a:endParaRPr>
          </a:p>
          <a:p>
            <a:pPr indent="-342900" lvl="0" marL="457200" rtl="0" algn="l">
              <a:spcBef>
                <a:spcPts val="0"/>
              </a:spcBef>
              <a:spcAft>
                <a:spcPts val="0"/>
              </a:spcAft>
              <a:buClr>
                <a:srgbClr val="000000"/>
              </a:buClr>
              <a:buSzPts val="1800"/>
              <a:buChar char="●"/>
            </a:pPr>
            <a:r>
              <a:rPr b="1" lang="en">
                <a:solidFill>
                  <a:srgbClr val="000000"/>
                </a:solidFill>
              </a:rPr>
              <a:t>Students study past and present patterns of eating, Australian and global food production systems and the many physical and social functions and roles of food. </a:t>
            </a:r>
            <a:endParaRPr b="1">
              <a:solidFill>
                <a:srgbClr val="000000"/>
              </a:solidFill>
            </a:endParaRPr>
          </a:p>
        </p:txBody>
      </p:sp>
      <p:pic>
        <p:nvPicPr>
          <p:cNvPr id="131" name="Google Shape;131;p20"/>
          <p:cNvPicPr preferRelativeResize="0"/>
          <p:nvPr/>
        </p:nvPicPr>
        <p:blipFill>
          <a:blip r:embed="rId3">
            <a:alphaModFix/>
          </a:blip>
          <a:stretch>
            <a:fillRect/>
          </a:stretch>
        </p:blipFill>
        <p:spPr>
          <a:xfrm>
            <a:off x="5992125" y="108625"/>
            <a:ext cx="2978250" cy="2416074"/>
          </a:xfrm>
          <a:prstGeom prst="rect">
            <a:avLst/>
          </a:prstGeom>
          <a:noFill/>
          <a:ln>
            <a:noFill/>
          </a:ln>
        </p:spPr>
      </p:pic>
      <p:pic>
        <p:nvPicPr>
          <p:cNvPr id="132" name="Google Shape;132;p20"/>
          <p:cNvPicPr preferRelativeResize="0"/>
          <p:nvPr/>
        </p:nvPicPr>
        <p:blipFill>
          <a:blip r:embed="rId4">
            <a:alphaModFix/>
          </a:blip>
          <a:stretch>
            <a:fillRect/>
          </a:stretch>
        </p:blipFill>
        <p:spPr>
          <a:xfrm>
            <a:off x="3874725" y="190488"/>
            <a:ext cx="1809750" cy="2381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1"/>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Food Studies: continued</a:t>
            </a:r>
            <a:endParaRPr/>
          </a:p>
        </p:txBody>
      </p:sp>
      <p:pic>
        <p:nvPicPr>
          <p:cNvPr id="138" name="Google Shape;138;p21"/>
          <p:cNvPicPr preferRelativeResize="0"/>
          <p:nvPr/>
        </p:nvPicPr>
        <p:blipFill>
          <a:blip r:embed="rId3">
            <a:alphaModFix/>
          </a:blip>
          <a:stretch>
            <a:fillRect/>
          </a:stretch>
        </p:blipFill>
        <p:spPr>
          <a:xfrm rot="-603718">
            <a:off x="4135771" y="1781314"/>
            <a:ext cx="2239270" cy="2985725"/>
          </a:xfrm>
          <a:prstGeom prst="rect">
            <a:avLst/>
          </a:prstGeom>
          <a:noFill/>
          <a:ln>
            <a:noFill/>
          </a:ln>
        </p:spPr>
      </p:pic>
      <p:sp>
        <p:nvSpPr>
          <p:cNvPr id="139" name="Google Shape;139;p21"/>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00"/>
                </a:solidFill>
              </a:rPr>
              <a:t>The study is made up of four units:</a:t>
            </a:r>
            <a:endParaRPr b="1">
              <a:solidFill>
                <a:srgbClr val="000000"/>
              </a:solidFill>
            </a:endParaRPr>
          </a:p>
          <a:p>
            <a:pPr indent="0" lvl="0" marL="0" rtl="0" algn="l">
              <a:spcBef>
                <a:spcPts val="1600"/>
              </a:spcBef>
              <a:spcAft>
                <a:spcPts val="0"/>
              </a:spcAft>
              <a:buNone/>
            </a:pPr>
            <a:r>
              <a:rPr b="1" lang="en">
                <a:solidFill>
                  <a:srgbClr val="000000"/>
                </a:solidFill>
              </a:rPr>
              <a:t>Unit 1: Food origins </a:t>
            </a:r>
            <a:endParaRPr b="1">
              <a:solidFill>
                <a:srgbClr val="000000"/>
              </a:solidFill>
            </a:endParaRPr>
          </a:p>
          <a:p>
            <a:pPr indent="0" lvl="0" marL="0" rtl="0" algn="l">
              <a:spcBef>
                <a:spcPts val="1600"/>
              </a:spcBef>
              <a:spcAft>
                <a:spcPts val="0"/>
              </a:spcAft>
              <a:buNone/>
            </a:pPr>
            <a:r>
              <a:rPr b="1" lang="en">
                <a:solidFill>
                  <a:srgbClr val="000000"/>
                </a:solidFill>
              </a:rPr>
              <a:t>Unit 2: Food makers </a:t>
            </a:r>
            <a:endParaRPr b="1">
              <a:solidFill>
                <a:srgbClr val="000000"/>
              </a:solidFill>
            </a:endParaRPr>
          </a:p>
          <a:p>
            <a:pPr indent="0" lvl="0" marL="0" rtl="0" algn="l">
              <a:spcBef>
                <a:spcPts val="1600"/>
              </a:spcBef>
              <a:spcAft>
                <a:spcPts val="0"/>
              </a:spcAft>
              <a:buNone/>
            </a:pPr>
            <a:r>
              <a:rPr b="1" lang="en">
                <a:solidFill>
                  <a:srgbClr val="000000"/>
                </a:solidFill>
              </a:rPr>
              <a:t>Unit 3: Food in daily life </a:t>
            </a:r>
            <a:endParaRPr b="1">
              <a:solidFill>
                <a:srgbClr val="000000"/>
              </a:solidFill>
            </a:endParaRPr>
          </a:p>
          <a:p>
            <a:pPr indent="0" lvl="0" marL="0" rtl="0" algn="l">
              <a:spcBef>
                <a:spcPts val="1600"/>
              </a:spcBef>
              <a:spcAft>
                <a:spcPts val="1600"/>
              </a:spcAft>
              <a:buNone/>
            </a:pPr>
            <a:r>
              <a:rPr b="1" lang="en">
                <a:solidFill>
                  <a:srgbClr val="000000"/>
                </a:solidFill>
              </a:rPr>
              <a:t>Unit 4: Food issues, challenges and futures </a:t>
            </a:r>
            <a:endParaRPr b="1">
              <a:solidFill>
                <a:srgbClr val="000000"/>
              </a:solidFill>
            </a:endParaRPr>
          </a:p>
        </p:txBody>
      </p:sp>
      <p:pic>
        <p:nvPicPr>
          <p:cNvPr id="140" name="Google Shape;140;p21"/>
          <p:cNvPicPr preferRelativeResize="0"/>
          <p:nvPr/>
        </p:nvPicPr>
        <p:blipFill>
          <a:blip r:embed="rId4">
            <a:alphaModFix/>
          </a:blip>
          <a:stretch>
            <a:fillRect/>
          </a:stretch>
        </p:blipFill>
        <p:spPr>
          <a:xfrm rot="10800000">
            <a:off x="5381527" y="341500"/>
            <a:ext cx="3180623" cy="2385475"/>
          </a:xfrm>
          <a:prstGeom prst="rect">
            <a:avLst/>
          </a:prstGeom>
          <a:noFill/>
          <a:ln>
            <a:noFill/>
          </a:ln>
        </p:spPr>
      </p:pic>
      <p:pic>
        <p:nvPicPr>
          <p:cNvPr id="141" name="Google Shape;141;p21"/>
          <p:cNvPicPr preferRelativeResize="0"/>
          <p:nvPr/>
        </p:nvPicPr>
        <p:blipFill>
          <a:blip r:embed="rId5">
            <a:alphaModFix/>
          </a:blip>
          <a:stretch>
            <a:fillRect/>
          </a:stretch>
        </p:blipFill>
        <p:spPr>
          <a:xfrm rot="-5400000">
            <a:off x="6285750" y="2733903"/>
            <a:ext cx="2663196" cy="199739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