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Roboto"/>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Roboto-regular.fntdata"/><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italic.fntdata"/><Relationship Id="rId14" Type="http://schemas.openxmlformats.org/officeDocument/2006/relationships/font" Target="fonts/Roboto-bold.fntdata"/><Relationship Id="rId16"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8a261ae391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8a261ae391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8a261ae391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8a261ae391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8a261ae391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8a261ae391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8a261ae391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8a261ae391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8a261ae391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8a261ae391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8a261ae49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8a261ae49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4"/>
        </a:solidFill>
      </p:bgPr>
    </p:bg>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3304625"/>
            <a:ext cx="82221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0" name="Google Shape;60;p1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 name="Google Shape;22;p4"/>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8" name="Google Shape;28;p5"/>
          <p:cNvSpPr txBox="1"/>
          <p:nvPr>
            <p:ph idx="1" type="body"/>
          </p:nvPr>
        </p:nvSpPr>
        <p:spPr>
          <a:xfrm>
            <a:off x="47190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69425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 name="Google Shape;35;p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4" name="Google Shape;44;p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2779467"/>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6.png"/><Relationship Id="rId5"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6.png"/><Relationship Id="rId5" Type="http://schemas.openxmlformats.org/officeDocument/2006/relationships/image" Target="../media/image9.png"/><Relationship Id="rId6" Type="http://schemas.openxmlformats.org/officeDocument/2006/relationships/image" Target="../media/image1.png"/><Relationship Id="rId7"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2.png"/><Relationship Id="rId7"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6.png"/><Relationship Id="rId5"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6.png"/><Relationship Id="rId5"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66" name="Shape 66"/>
        <p:cNvGrpSpPr/>
        <p:nvPr/>
      </p:nvGrpSpPr>
      <p:grpSpPr>
        <a:xfrm>
          <a:off x="0" y="0"/>
          <a:ext cx="0" cy="0"/>
          <a:chOff x="0" y="0"/>
          <a:chExt cx="0" cy="0"/>
        </a:xfrm>
      </p:grpSpPr>
      <p:sp>
        <p:nvSpPr>
          <p:cNvPr id="67" name="Google Shape;67;p13"/>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YEAR 7 Wellbeing</a:t>
            </a:r>
            <a:endParaRPr/>
          </a:p>
        </p:txBody>
      </p:sp>
      <p:sp>
        <p:nvSpPr>
          <p:cNvPr id="68" name="Google Shape;68;p13"/>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“Oak Wellbeing - Positive Education”.</a:t>
            </a:r>
            <a:endParaRPr/>
          </a:p>
        </p:txBody>
      </p:sp>
      <p:pic>
        <p:nvPicPr>
          <p:cNvPr id="69" name="Google Shape;69;p13"/>
          <p:cNvPicPr preferRelativeResize="0"/>
          <p:nvPr/>
        </p:nvPicPr>
        <p:blipFill>
          <a:blip r:embed="rId3">
            <a:alphaModFix/>
          </a:blip>
          <a:stretch>
            <a:fillRect/>
          </a:stretch>
        </p:blipFill>
        <p:spPr>
          <a:xfrm>
            <a:off x="136850" y="134505"/>
            <a:ext cx="1571625" cy="1009650"/>
          </a:xfrm>
          <a:prstGeom prst="rect">
            <a:avLst/>
          </a:prstGeom>
          <a:noFill/>
          <a:ln>
            <a:noFill/>
          </a:ln>
        </p:spPr>
      </p:pic>
      <p:pic>
        <p:nvPicPr>
          <p:cNvPr id="70" name="Google Shape;70;p13"/>
          <p:cNvPicPr preferRelativeResize="0"/>
          <p:nvPr/>
        </p:nvPicPr>
        <p:blipFill>
          <a:blip r:embed="rId4">
            <a:alphaModFix/>
          </a:blip>
          <a:stretch>
            <a:fillRect/>
          </a:stretch>
        </p:blipFill>
        <p:spPr>
          <a:xfrm>
            <a:off x="7556875" y="134505"/>
            <a:ext cx="1400175" cy="10763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4" name="Shape 74"/>
        <p:cNvGrpSpPr/>
        <p:nvPr/>
      </p:nvGrpSpPr>
      <p:grpSpPr>
        <a:xfrm>
          <a:off x="0" y="0"/>
          <a:ext cx="0" cy="0"/>
          <a:chOff x="0" y="0"/>
          <a:chExt cx="0" cy="0"/>
        </a:xfrm>
      </p:grpSpPr>
      <p:sp>
        <p:nvSpPr>
          <p:cNvPr id="75" name="Google Shape;75;p1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What is Positive Education? </a:t>
            </a:r>
            <a:endParaRPr/>
          </a:p>
        </p:txBody>
      </p:sp>
      <p:sp>
        <p:nvSpPr>
          <p:cNvPr id="76" name="Google Shape;76;p14"/>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515151"/>
                </a:solidFill>
                <a:highlight>
                  <a:srgbClr val="FFFFFF"/>
                </a:highlight>
                <a:latin typeface="Arial"/>
                <a:ea typeface="Arial"/>
                <a:cs typeface="Arial"/>
                <a:sym typeface="Arial"/>
              </a:rPr>
              <a:t>Our Positive Education curriculum is explicitly designed to support your child to establish optimistic habits of mind that propel them forward in their learning, personal development and character. The Wellbeing Curriculum we implement at Year 7 teaches the skills of wellbeing to actively develop within our students optimism, </a:t>
            </a:r>
            <a:r>
              <a:rPr lang="en" sz="1200">
                <a:solidFill>
                  <a:srgbClr val="515151"/>
                </a:solidFill>
                <a:highlight>
                  <a:srgbClr val="FFFFFF"/>
                </a:highlight>
                <a:latin typeface="Arial"/>
                <a:ea typeface="Arial"/>
                <a:cs typeface="Arial"/>
                <a:sym typeface="Arial"/>
              </a:rPr>
              <a:t>resilience</a:t>
            </a:r>
            <a:r>
              <a:rPr lang="en" sz="1200">
                <a:solidFill>
                  <a:srgbClr val="515151"/>
                </a:solidFill>
                <a:highlight>
                  <a:srgbClr val="FFFFFF"/>
                </a:highlight>
                <a:latin typeface="Arial"/>
                <a:ea typeface="Arial"/>
                <a:cs typeface="Arial"/>
                <a:sym typeface="Arial"/>
              </a:rPr>
              <a:t>, grit and compassion.</a:t>
            </a:r>
            <a:endParaRPr sz="1200">
              <a:solidFill>
                <a:srgbClr val="515151"/>
              </a:solidFill>
              <a:highlight>
                <a:srgbClr val="FFFFFF"/>
              </a:highlight>
              <a:latin typeface="Arial"/>
              <a:ea typeface="Arial"/>
              <a:cs typeface="Arial"/>
              <a:sym typeface="Arial"/>
            </a:endParaRPr>
          </a:p>
          <a:p>
            <a:pPr indent="0" lvl="0" marL="0" rtl="0" algn="l">
              <a:spcBef>
                <a:spcPts val="1600"/>
              </a:spcBef>
              <a:spcAft>
                <a:spcPts val="0"/>
              </a:spcAft>
              <a:buNone/>
            </a:pPr>
            <a:r>
              <a:t/>
            </a:r>
            <a:endParaRPr sz="1200">
              <a:solidFill>
                <a:srgbClr val="515151"/>
              </a:solidFill>
              <a:highlight>
                <a:srgbClr val="FFFFFF"/>
              </a:highlight>
              <a:latin typeface="Arial"/>
              <a:ea typeface="Arial"/>
              <a:cs typeface="Arial"/>
              <a:sym typeface="Arial"/>
            </a:endParaRPr>
          </a:p>
          <a:p>
            <a:pPr indent="0" lvl="0" marL="0" rtl="0" algn="l">
              <a:spcBef>
                <a:spcPts val="1600"/>
              </a:spcBef>
              <a:spcAft>
                <a:spcPts val="1600"/>
              </a:spcAft>
              <a:buNone/>
            </a:pPr>
            <a:r>
              <a:t/>
            </a:r>
            <a:endParaRPr/>
          </a:p>
        </p:txBody>
      </p:sp>
      <p:pic>
        <p:nvPicPr>
          <p:cNvPr id="77" name="Google Shape;77;p14"/>
          <p:cNvPicPr preferRelativeResize="0"/>
          <p:nvPr/>
        </p:nvPicPr>
        <p:blipFill>
          <a:blip r:embed="rId3">
            <a:alphaModFix/>
          </a:blip>
          <a:stretch>
            <a:fillRect/>
          </a:stretch>
        </p:blipFill>
        <p:spPr>
          <a:xfrm>
            <a:off x="136850" y="134502"/>
            <a:ext cx="1012125" cy="650225"/>
          </a:xfrm>
          <a:prstGeom prst="rect">
            <a:avLst/>
          </a:prstGeom>
          <a:noFill/>
          <a:ln>
            <a:noFill/>
          </a:ln>
        </p:spPr>
      </p:pic>
      <p:pic>
        <p:nvPicPr>
          <p:cNvPr id="78" name="Google Shape;78;p14"/>
          <p:cNvPicPr preferRelativeResize="0"/>
          <p:nvPr/>
        </p:nvPicPr>
        <p:blipFill>
          <a:blip r:embed="rId4">
            <a:alphaModFix/>
          </a:blip>
          <a:stretch>
            <a:fillRect/>
          </a:stretch>
        </p:blipFill>
        <p:spPr>
          <a:xfrm>
            <a:off x="8171023" y="134502"/>
            <a:ext cx="786027" cy="604225"/>
          </a:xfrm>
          <a:prstGeom prst="rect">
            <a:avLst/>
          </a:prstGeom>
          <a:noFill/>
          <a:ln>
            <a:noFill/>
          </a:ln>
        </p:spPr>
      </p:pic>
      <p:pic>
        <p:nvPicPr>
          <p:cNvPr id="79" name="Google Shape;79;p14"/>
          <p:cNvPicPr preferRelativeResize="0"/>
          <p:nvPr/>
        </p:nvPicPr>
        <p:blipFill>
          <a:blip r:embed="rId5">
            <a:alphaModFix/>
          </a:blip>
          <a:stretch>
            <a:fillRect/>
          </a:stretch>
        </p:blipFill>
        <p:spPr>
          <a:xfrm>
            <a:off x="2948975" y="2931988"/>
            <a:ext cx="2914650" cy="15716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83" name="Shape 83"/>
        <p:cNvGrpSpPr/>
        <p:nvPr/>
      </p:nvGrpSpPr>
      <p:grpSpPr>
        <a:xfrm>
          <a:off x="0" y="0"/>
          <a:ext cx="0" cy="0"/>
          <a:chOff x="0" y="0"/>
          <a:chExt cx="0" cy="0"/>
        </a:xfrm>
      </p:grpSpPr>
      <p:sp>
        <p:nvSpPr>
          <p:cNvPr id="84" name="Google Shape;84;p1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Term 1 Oak Program - Character Strengths</a:t>
            </a:r>
            <a:endParaRPr/>
          </a:p>
        </p:txBody>
      </p:sp>
      <p:sp>
        <p:nvSpPr>
          <p:cNvPr id="85" name="Google Shape;85;p15"/>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Using everyday </a:t>
            </a:r>
            <a:r>
              <a:rPr lang="en"/>
              <a:t>examples</a:t>
            </a:r>
            <a:r>
              <a:rPr lang="en"/>
              <a:t> taken from the wider world, students explore the character strengths of:</a:t>
            </a:r>
            <a:endParaRPr/>
          </a:p>
          <a:p>
            <a:pPr indent="0" lvl="0" marL="0" rtl="0" algn="ctr">
              <a:lnSpc>
                <a:spcPct val="100000"/>
              </a:lnSpc>
              <a:spcBef>
                <a:spcPts val="1600"/>
              </a:spcBef>
              <a:spcAft>
                <a:spcPts val="0"/>
              </a:spcAft>
              <a:buNone/>
            </a:pPr>
            <a:r>
              <a:rPr lang="en" sz="1000">
                <a:solidFill>
                  <a:srgbClr val="000000"/>
                </a:solidFill>
                <a:latin typeface="Arial"/>
                <a:ea typeface="Arial"/>
                <a:cs typeface="Arial"/>
                <a:sym typeface="Arial"/>
              </a:rPr>
              <a:t>Gratitude </a:t>
            </a:r>
            <a:endParaRPr sz="1000">
              <a:solidFill>
                <a:srgbClr val="000000"/>
              </a:solidFill>
              <a:latin typeface="Arial"/>
              <a:ea typeface="Arial"/>
              <a:cs typeface="Arial"/>
              <a:sym typeface="Arial"/>
            </a:endParaRPr>
          </a:p>
          <a:p>
            <a:pPr indent="0" lvl="0" marL="0" rtl="0" algn="ctr">
              <a:lnSpc>
                <a:spcPct val="100000"/>
              </a:lnSpc>
              <a:spcBef>
                <a:spcPts val="0"/>
              </a:spcBef>
              <a:spcAft>
                <a:spcPts val="0"/>
              </a:spcAft>
              <a:buNone/>
            </a:pPr>
            <a:r>
              <a:rPr lang="en" sz="1000">
                <a:solidFill>
                  <a:srgbClr val="000000"/>
                </a:solidFill>
                <a:latin typeface="Arial"/>
                <a:ea typeface="Arial"/>
                <a:cs typeface="Arial"/>
                <a:sym typeface="Arial"/>
              </a:rPr>
              <a:t>Spirituality </a:t>
            </a:r>
            <a:endParaRPr sz="1000">
              <a:solidFill>
                <a:srgbClr val="000000"/>
              </a:solidFill>
              <a:latin typeface="Arial"/>
              <a:ea typeface="Arial"/>
              <a:cs typeface="Arial"/>
              <a:sym typeface="Arial"/>
            </a:endParaRPr>
          </a:p>
          <a:p>
            <a:pPr indent="0" lvl="0" marL="0" rtl="0" algn="ctr">
              <a:lnSpc>
                <a:spcPct val="100000"/>
              </a:lnSpc>
              <a:spcBef>
                <a:spcPts val="0"/>
              </a:spcBef>
              <a:spcAft>
                <a:spcPts val="0"/>
              </a:spcAft>
              <a:buNone/>
            </a:pPr>
            <a:r>
              <a:rPr lang="en" sz="1000">
                <a:solidFill>
                  <a:srgbClr val="000000"/>
                </a:solidFill>
                <a:latin typeface="Arial"/>
                <a:ea typeface="Arial"/>
                <a:cs typeface="Arial"/>
                <a:sym typeface="Arial"/>
              </a:rPr>
              <a:t>Fairness</a:t>
            </a:r>
            <a:endParaRPr sz="1000">
              <a:solidFill>
                <a:srgbClr val="000000"/>
              </a:solidFill>
              <a:latin typeface="Arial"/>
              <a:ea typeface="Arial"/>
              <a:cs typeface="Arial"/>
              <a:sym typeface="Arial"/>
            </a:endParaRPr>
          </a:p>
          <a:p>
            <a:pPr indent="0" lvl="0" marL="0" rtl="0" algn="ctr">
              <a:lnSpc>
                <a:spcPct val="100000"/>
              </a:lnSpc>
              <a:spcBef>
                <a:spcPts val="0"/>
              </a:spcBef>
              <a:spcAft>
                <a:spcPts val="0"/>
              </a:spcAft>
              <a:buNone/>
            </a:pPr>
            <a:r>
              <a:rPr lang="en" sz="1000">
                <a:solidFill>
                  <a:srgbClr val="000000"/>
                </a:solidFill>
                <a:latin typeface="Arial"/>
                <a:ea typeface="Arial"/>
                <a:cs typeface="Arial"/>
                <a:sym typeface="Arial"/>
              </a:rPr>
              <a:t>Kindness</a:t>
            </a:r>
            <a:endParaRPr sz="1000">
              <a:solidFill>
                <a:srgbClr val="000000"/>
              </a:solidFill>
              <a:latin typeface="Arial"/>
              <a:ea typeface="Arial"/>
              <a:cs typeface="Arial"/>
              <a:sym typeface="Arial"/>
            </a:endParaRPr>
          </a:p>
          <a:p>
            <a:pPr indent="0" lvl="0" marL="0" rtl="0" algn="ctr">
              <a:lnSpc>
                <a:spcPct val="100000"/>
              </a:lnSpc>
              <a:spcBef>
                <a:spcPts val="0"/>
              </a:spcBef>
              <a:spcAft>
                <a:spcPts val="0"/>
              </a:spcAft>
              <a:buNone/>
            </a:pPr>
            <a:r>
              <a:rPr lang="en" sz="1000">
                <a:solidFill>
                  <a:srgbClr val="000000"/>
                </a:solidFill>
                <a:latin typeface="Arial"/>
                <a:ea typeface="Arial"/>
                <a:cs typeface="Arial"/>
                <a:sym typeface="Arial"/>
              </a:rPr>
              <a:t>Forgiveness</a:t>
            </a:r>
            <a:endParaRPr sz="1000">
              <a:solidFill>
                <a:srgbClr val="000000"/>
              </a:solidFill>
              <a:latin typeface="Arial"/>
              <a:ea typeface="Arial"/>
              <a:cs typeface="Arial"/>
              <a:sym typeface="Arial"/>
            </a:endParaRPr>
          </a:p>
          <a:p>
            <a:pPr indent="0" lvl="0" marL="0" rtl="0" algn="ctr">
              <a:lnSpc>
                <a:spcPct val="100000"/>
              </a:lnSpc>
              <a:spcBef>
                <a:spcPts val="0"/>
              </a:spcBef>
              <a:spcAft>
                <a:spcPts val="0"/>
              </a:spcAft>
              <a:buNone/>
            </a:pPr>
            <a:r>
              <a:rPr lang="en" sz="1000">
                <a:solidFill>
                  <a:srgbClr val="000000"/>
                </a:solidFill>
                <a:latin typeface="Arial"/>
                <a:ea typeface="Arial"/>
                <a:cs typeface="Arial"/>
                <a:sym typeface="Arial"/>
              </a:rPr>
              <a:t>Love</a:t>
            </a:r>
            <a:endParaRPr sz="1000">
              <a:solidFill>
                <a:srgbClr val="000000"/>
              </a:solidFill>
              <a:latin typeface="Arial"/>
              <a:ea typeface="Arial"/>
              <a:cs typeface="Arial"/>
              <a:sym typeface="Arial"/>
            </a:endParaRPr>
          </a:p>
          <a:p>
            <a:pPr indent="0" lvl="0" marL="0" rtl="0" algn="ctr">
              <a:lnSpc>
                <a:spcPct val="100000"/>
              </a:lnSpc>
              <a:spcBef>
                <a:spcPts val="0"/>
              </a:spcBef>
              <a:spcAft>
                <a:spcPts val="0"/>
              </a:spcAft>
              <a:buNone/>
            </a:pPr>
            <a:r>
              <a:rPr lang="en" sz="1000">
                <a:solidFill>
                  <a:srgbClr val="000000"/>
                </a:solidFill>
                <a:latin typeface="Arial"/>
                <a:ea typeface="Arial"/>
                <a:cs typeface="Arial"/>
                <a:sym typeface="Arial"/>
              </a:rPr>
              <a:t>Social Intelligence</a:t>
            </a:r>
            <a:endParaRPr sz="1000">
              <a:solidFill>
                <a:srgbClr val="000000"/>
              </a:solidFill>
              <a:latin typeface="Arial"/>
              <a:ea typeface="Arial"/>
              <a:cs typeface="Arial"/>
              <a:sym typeface="Arial"/>
            </a:endParaRPr>
          </a:p>
          <a:p>
            <a:pPr indent="0" lvl="0" marL="0" rtl="0" algn="ctr">
              <a:lnSpc>
                <a:spcPct val="100000"/>
              </a:lnSpc>
              <a:spcBef>
                <a:spcPts val="0"/>
              </a:spcBef>
              <a:spcAft>
                <a:spcPts val="0"/>
              </a:spcAft>
              <a:buNone/>
            </a:pPr>
            <a:r>
              <a:rPr lang="en" sz="1000">
                <a:solidFill>
                  <a:srgbClr val="000000"/>
                </a:solidFill>
                <a:latin typeface="Arial"/>
                <a:ea typeface="Arial"/>
                <a:cs typeface="Arial"/>
                <a:sym typeface="Arial"/>
              </a:rPr>
              <a:t>Zest </a:t>
            </a:r>
            <a:endParaRPr/>
          </a:p>
        </p:txBody>
      </p:sp>
      <p:pic>
        <p:nvPicPr>
          <p:cNvPr id="86" name="Google Shape;86;p15"/>
          <p:cNvPicPr preferRelativeResize="0"/>
          <p:nvPr/>
        </p:nvPicPr>
        <p:blipFill>
          <a:blip r:embed="rId3">
            <a:alphaModFix/>
          </a:blip>
          <a:stretch>
            <a:fillRect/>
          </a:stretch>
        </p:blipFill>
        <p:spPr>
          <a:xfrm>
            <a:off x="136850" y="134502"/>
            <a:ext cx="1012125" cy="650225"/>
          </a:xfrm>
          <a:prstGeom prst="rect">
            <a:avLst/>
          </a:prstGeom>
          <a:noFill/>
          <a:ln>
            <a:noFill/>
          </a:ln>
        </p:spPr>
      </p:pic>
      <p:pic>
        <p:nvPicPr>
          <p:cNvPr id="87" name="Google Shape;87;p15"/>
          <p:cNvPicPr preferRelativeResize="0"/>
          <p:nvPr/>
        </p:nvPicPr>
        <p:blipFill>
          <a:blip r:embed="rId4">
            <a:alphaModFix/>
          </a:blip>
          <a:stretch>
            <a:fillRect/>
          </a:stretch>
        </p:blipFill>
        <p:spPr>
          <a:xfrm>
            <a:off x="8171023" y="134502"/>
            <a:ext cx="786027" cy="604225"/>
          </a:xfrm>
          <a:prstGeom prst="rect">
            <a:avLst/>
          </a:prstGeom>
          <a:noFill/>
          <a:ln>
            <a:noFill/>
          </a:ln>
        </p:spPr>
      </p:pic>
      <p:pic>
        <p:nvPicPr>
          <p:cNvPr id="88" name="Google Shape;88;p15"/>
          <p:cNvPicPr preferRelativeResize="0"/>
          <p:nvPr/>
        </p:nvPicPr>
        <p:blipFill>
          <a:blip r:embed="rId5">
            <a:alphaModFix/>
          </a:blip>
          <a:stretch>
            <a:fillRect/>
          </a:stretch>
        </p:blipFill>
        <p:spPr>
          <a:xfrm>
            <a:off x="5954020" y="2347400"/>
            <a:ext cx="1234875" cy="1481825"/>
          </a:xfrm>
          <a:prstGeom prst="rect">
            <a:avLst/>
          </a:prstGeom>
          <a:noFill/>
          <a:ln>
            <a:noFill/>
          </a:ln>
        </p:spPr>
      </p:pic>
      <p:pic>
        <p:nvPicPr>
          <p:cNvPr id="89" name="Google Shape;89;p15"/>
          <p:cNvPicPr preferRelativeResize="0"/>
          <p:nvPr/>
        </p:nvPicPr>
        <p:blipFill>
          <a:blip r:embed="rId6">
            <a:alphaModFix/>
          </a:blip>
          <a:stretch>
            <a:fillRect/>
          </a:stretch>
        </p:blipFill>
        <p:spPr>
          <a:xfrm>
            <a:off x="2160450" y="3460350"/>
            <a:ext cx="1524000" cy="1524000"/>
          </a:xfrm>
          <a:prstGeom prst="rect">
            <a:avLst/>
          </a:prstGeom>
          <a:noFill/>
          <a:ln>
            <a:noFill/>
          </a:ln>
        </p:spPr>
      </p:pic>
      <p:pic>
        <p:nvPicPr>
          <p:cNvPr id="90" name="Google Shape;90;p15"/>
          <p:cNvPicPr preferRelativeResize="0"/>
          <p:nvPr/>
        </p:nvPicPr>
        <p:blipFill>
          <a:blip r:embed="rId7">
            <a:alphaModFix/>
          </a:blip>
          <a:stretch>
            <a:fillRect/>
          </a:stretch>
        </p:blipFill>
        <p:spPr>
          <a:xfrm>
            <a:off x="275654" y="2719113"/>
            <a:ext cx="1653121" cy="1110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4" name="Shape 94"/>
        <p:cNvGrpSpPr/>
        <p:nvPr/>
      </p:nvGrpSpPr>
      <p:grpSpPr>
        <a:xfrm>
          <a:off x="0" y="0"/>
          <a:ext cx="0" cy="0"/>
          <a:chOff x="0" y="0"/>
          <a:chExt cx="0" cy="0"/>
        </a:xfrm>
      </p:grpSpPr>
      <p:sp>
        <p:nvSpPr>
          <p:cNvPr id="95" name="Google Shape;95;p16"/>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Term 2 Oak Program - Character Strengths</a:t>
            </a:r>
            <a:endParaRPr/>
          </a:p>
        </p:txBody>
      </p:sp>
      <p:sp>
        <p:nvSpPr>
          <p:cNvPr id="96" name="Google Shape;96;p16"/>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1000">
                <a:solidFill>
                  <a:srgbClr val="000000"/>
                </a:solidFill>
                <a:latin typeface="Arial"/>
                <a:ea typeface="Arial"/>
                <a:cs typeface="Arial"/>
                <a:sym typeface="Arial"/>
              </a:rPr>
              <a:t> </a:t>
            </a:r>
            <a:r>
              <a:rPr lang="en" sz="1300">
                <a:solidFill>
                  <a:srgbClr val="000000"/>
                </a:solidFill>
                <a:latin typeface="Arial"/>
                <a:ea typeface="Arial"/>
                <a:cs typeface="Arial"/>
                <a:sym typeface="Arial"/>
              </a:rPr>
              <a:t>Through a series of fun activities and reflective work, students examine what the following character strengths mean and how to use them in everyday life.</a:t>
            </a:r>
            <a:endParaRPr sz="13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sz="1000">
              <a:solidFill>
                <a:srgbClr val="000000"/>
              </a:solidFill>
              <a:latin typeface="Arial"/>
              <a:ea typeface="Arial"/>
              <a:cs typeface="Arial"/>
              <a:sym typeface="Arial"/>
            </a:endParaRPr>
          </a:p>
          <a:p>
            <a:pPr indent="0" lvl="0" marL="0" rtl="0" algn="ctr">
              <a:lnSpc>
                <a:spcPct val="100000"/>
              </a:lnSpc>
              <a:spcBef>
                <a:spcPts val="0"/>
              </a:spcBef>
              <a:spcAft>
                <a:spcPts val="0"/>
              </a:spcAft>
              <a:buNone/>
            </a:pPr>
            <a:r>
              <a:t/>
            </a:r>
            <a:endParaRPr sz="1000">
              <a:solidFill>
                <a:srgbClr val="000000"/>
              </a:solidFill>
              <a:latin typeface="Arial"/>
              <a:ea typeface="Arial"/>
              <a:cs typeface="Arial"/>
              <a:sym typeface="Arial"/>
            </a:endParaRPr>
          </a:p>
          <a:p>
            <a:pPr indent="0" lvl="0" marL="0" rtl="0" algn="ctr">
              <a:lnSpc>
                <a:spcPct val="100000"/>
              </a:lnSpc>
              <a:spcBef>
                <a:spcPts val="0"/>
              </a:spcBef>
              <a:spcAft>
                <a:spcPts val="0"/>
              </a:spcAft>
              <a:buNone/>
            </a:pPr>
            <a:r>
              <a:rPr lang="en" sz="1000">
                <a:solidFill>
                  <a:srgbClr val="000000"/>
                </a:solidFill>
                <a:latin typeface="Arial"/>
                <a:ea typeface="Arial"/>
                <a:cs typeface="Arial"/>
                <a:sym typeface="Arial"/>
              </a:rPr>
              <a:t>Persistence</a:t>
            </a:r>
            <a:endParaRPr sz="1000">
              <a:solidFill>
                <a:srgbClr val="000000"/>
              </a:solidFill>
              <a:latin typeface="Arial"/>
              <a:ea typeface="Arial"/>
              <a:cs typeface="Arial"/>
              <a:sym typeface="Arial"/>
            </a:endParaRPr>
          </a:p>
          <a:p>
            <a:pPr indent="0" lvl="0" marL="0" rtl="0" algn="ctr">
              <a:lnSpc>
                <a:spcPct val="100000"/>
              </a:lnSpc>
              <a:spcBef>
                <a:spcPts val="0"/>
              </a:spcBef>
              <a:spcAft>
                <a:spcPts val="0"/>
              </a:spcAft>
              <a:buNone/>
            </a:pPr>
            <a:r>
              <a:rPr lang="en" sz="1000">
                <a:solidFill>
                  <a:srgbClr val="000000"/>
                </a:solidFill>
                <a:latin typeface="Arial"/>
                <a:ea typeface="Arial"/>
                <a:cs typeface="Arial"/>
                <a:sym typeface="Arial"/>
              </a:rPr>
              <a:t>Bravery</a:t>
            </a:r>
            <a:endParaRPr sz="1000">
              <a:solidFill>
                <a:srgbClr val="000000"/>
              </a:solidFill>
              <a:latin typeface="Arial"/>
              <a:ea typeface="Arial"/>
              <a:cs typeface="Arial"/>
              <a:sym typeface="Arial"/>
            </a:endParaRPr>
          </a:p>
          <a:p>
            <a:pPr indent="0" lvl="0" marL="0" rtl="0" algn="ctr">
              <a:lnSpc>
                <a:spcPct val="100000"/>
              </a:lnSpc>
              <a:spcBef>
                <a:spcPts val="0"/>
              </a:spcBef>
              <a:spcAft>
                <a:spcPts val="0"/>
              </a:spcAft>
              <a:buNone/>
            </a:pPr>
            <a:r>
              <a:rPr lang="en" sz="1000">
                <a:solidFill>
                  <a:srgbClr val="000000"/>
                </a:solidFill>
                <a:latin typeface="Arial"/>
                <a:ea typeface="Arial"/>
                <a:cs typeface="Arial"/>
                <a:sym typeface="Arial"/>
              </a:rPr>
              <a:t>Honesty</a:t>
            </a:r>
            <a:endParaRPr sz="1000">
              <a:solidFill>
                <a:srgbClr val="000000"/>
              </a:solidFill>
              <a:latin typeface="Arial"/>
              <a:ea typeface="Arial"/>
              <a:cs typeface="Arial"/>
              <a:sym typeface="Arial"/>
            </a:endParaRPr>
          </a:p>
          <a:p>
            <a:pPr indent="0" lvl="0" marL="0" rtl="0" algn="ctr">
              <a:lnSpc>
                <a:spcPct val="100000"/>
              </a:lnSpc>
              <a:spcBef>
                <a:spcPts val="0"/>
              </a:spcBef>
              <a:spcAft>
                <a:spcPts val="0"/>
              </a:spcAft>
              <a:buNone/>
            </a:pPr>
            <a:r>
              <a:rPr lang="en" sz="1000">
                <a:solidFill>
                  <a:srgbClr val="000000"/>
                </a:solidFill>
                <a:latin typeface="Arial"/>
                <a:ea typeface="Arial"/>
                <a:cs typeface="Arial"/>
                <a:sym typeface="Arial"/>
              </a:rPr>
              <a:t>Prudence</a:t>
            </a:r>
            <a:endParaRPr sz="1000">
              <a:solidFill>
                <a:srgbClr val="000000"/>
              </a:solidFill>
              <a:latin typeface="Arial"/>
              <a:ea typeface="Arial"/>
              <a:cs typeface="Arial"/>
              <a:sym typeface="Arial"/>
            </a:endParaRPr>
          </a:p>
          <a:p>
            <a:pPr indent="0" lvl="0" marL="0" rtl="0" algn="ctr">
              <a:lnSpc>
                <a:spcPct val="100000"/>
              </a:lnSpc>
              <a:spcBef>
                <a:spcPts val="0"/>
              </a:spcBef>
              <a:spcAft>
                <a:spcPts val="0"/>
              </a:spcAft>
              <a:buNone/>
            </a:pPr>
            <a:r>
              <a:rPr lang="en" sz="1000">
                <a:solidFill>
                  <a:srgbClr val="000000"/>
                </a:solidFill>
                <a:latin typeface="Arial"/>
                <a:ea typeface="Arial"/>
                <a:cs typeface="Arial"/>
                <a:sym typeface="Arial"/>
              </a:rPr>
              <a:t>Judgement </a:t>
            </a:r>
            <a:endParaRPr sz="1000">
              <a:solidFill>
                <a:srgbClr val="000000"/>
              </a:solidFill>
              <a:latin typeface="Arial"/>
              <a:ea typeface="Arial"/>
              <a:cs typeface="Arial"/>
              <a:sym typeface="Arial"/>
            </a:endParaRPr>
          </a:p>
          <a:p>
            <a:pPr indent="0" lvl="0" marL="0" rtl="0" algn="ctr">
              <a:lnSpc>
                <a:spcPct val="100000"/>
              </a:lnSpc>
              <a:spcBef>
                <a:spcPts val="0"/>
              </a:spcBef>
              <a:spcAft>
                <a:spcPts val="0"/>
              </a:spcAft>
              <a:buNone/>
            </a:pPr>
            <a:r>
              <a:rPr lang="en" sz="1000">
                <a:solidFill>
                  <a:srgbClr val="000000"/>
                </a:solidFill>
                <a:latin typeface="Arial"/>
                <a:ea typeface="Arial"/>
                <a:cs typeface="Arial"/>
                <a:sym typeface="Arial"/>
              </a:rPr>
              <a:t>Self Regulation</a:t>
            </a:r>
            <a:endParaRPr sz="1000">
              <a:solidFill>
                <a:srgbClr val="000000"/>
              </a:solidFill>
              <a:latin typeface="Arial"/>
              <a:ea typeface="Arial"/>
              <a:cs typeface="Arial"/>
              <a:sym typeface="Arial"/>
            </a:endParaRPr>
          </a:p>
          <a:p>
            <a:pPr indent="0" lvl="0" marL="0" rtl="0" algn="ctr">
              <a:lnSpc>
                <a:spcPct val="100000"/>
              </a:lnSpc>
              <a:spcBef>
                <a:spcPts val="0"/>
              </a:spcBef>
              <a:spcAft>
                <a:spcPts val="0"/>
              </a:spcAft>
              <a:buNone/>
            </a:pPr>
            <a:r>
              <a:rPr lang="en" sz="1000">
                <a:solidFill>
                  <a:srgbClr val="000000"/>
                </a:solidFill>
                <a:latin typeface="Arial"/>
                <a:ea typeface="Arial"/>
                <a:cs typeface="Arial"/>
                <a:sym typeface="Arial"/>
              </a:rPr>
              <a:t>Creativity</a:t>
            </a:r>
            <a:endParaRPr sz="1000">
              <a:solidFill>
                <a:srgbClr val="000000"/>
              </a:solidFill>
              <a:latin typeface="Arial"/>
              <a:ea typeface="Arial"/>
              <a:cs typeface="Arial"/>
              <a:sym typeface="Arial"/>
            </a:endParaRPr>
          </a:p>
          <a:p>
            <a:pPr indent="0" lvl="0" marL="0" rtl="0" algn="ctr">
              <a:lnSpc>
                <a:spcPct val="100000"/>
              </a:lnSpc>
              <a:spcBef>
                <a:spcPts val="0"/>
              </a:spcBef>
              <a:spcAft>
                <a:spcPts val="0"/>
              </a:spcAft>
              <a:buNone/>
            </a:pPr>
            <a:r>
              <a:rPr lang="en" sz="1000">
                <a:solidFill>
                  <a:srgbClr val="000000"/>
                </a:solidFill>
                <a:latin typeface="Arial"/>
                <a:ea typeface="Arial"/>
                <a:cs typeface="Arial"/>
                <a:sym typeface="Arial"/>
              </a:rPr>
              <a:t>Humility and Modesty</a:t>
            </a:r>
            <a:endParaRPr sz="1000">
              <a:solidFill>
                <a:srgbClr val="000000"/>
              </a:solidFill>
              <a:latin typeface="Arial"/>
              <a:ea typeface="Arial"/>
              <a:cs typeface="Arial"/>
              <a:sym typeface="Arial"/>
            </a:endParaRPr>
          </a:p>
          <a:p>
            <a:pPr indent="0" lvl="0" marL="0" rtl="0" algn="ctr">
              <a:lnSpc>
                <a:spcPct val="100000"/>
              </a:lnSpc>
              <a:spcBef>
                <a:spcPts val="0"/>
              </a:spcBef>
              <a:spcAft>
                <a:spcPts val="0"/>
              </a:spcAft>
              <a:buNone/>
            </a:pPr>
            <a:r>
              <a:rPr lang="en" sz="1000">
                <a:solidFill>
                  <a:srgbClr val="000000"/>
                </a:solidFill>
                <a:latin typeface="Arial"/>
                <a:ea typeface="Arial"/>
                <a:cs typeface="Arial"/>
                <a:sym typeface="Arial"/>
              </a:rPr>
              <a:t>Teamwork </a:t>
            </a:r>
            <a:endParaRPr sz="1000">
              <a:solidFill>
                <a:srgbClr val="000000"/>
              </a:solidFill>
              <a:latin typeface="Arial"/>
              <a:ea typeface="Arial"/>
              <a:cs typeface="Arial"/>
              <a:sym typeface="Arial"/>
            </a:endParaRPr>
          </a:p>
          <a:p>
            <a:pPr indent="0" lvl="0" marL="0" rtl="0" algn="ctr">
              <a:lnSpc>
                <a:spcPct val="100000"/>
              </a:lnSpc>
              <a:spcBef>
                <a:spcPts val="0"/>
              </a:spcBef>
              <a:spcAft>
                <a:spcPts val="0"/>
              </a:spcAft>
              <a:buNone/>
            </a:pPr>
            <a:r>
              <a:rPr lang="en" sz="1000">
                <a:solidFill>
                  <a:srgbClr val="000000"/>
                </a:solidFill>
                <a:latin typeface="Arial"/>
                <a:ea typeface="Arial"/>
                <a:cs typeface="Arial"/>
                <a:sym typeface="Arial"/>
              </a:rPr>
              <a:t>Humour</a:t>
            </a:r>
            <a:endParaRPr/>
          </a:p>
        </p:txBody>
      </p:sp>
      <p:pic>
        <p:nvPicPr>
          <p:cNvPr id="97" name="Google Shape;97;p16"/>
          <p:cNvPicPr preferRelativeResize="0"/>
          <p:nvPr/>
        </p:nvPicPr>
        <p:blipFill>
          <a:blip r:embed="rId3">
            <a:alphaModFix/>
          </a:blip>
          <a:stretch>
            <a:fillRect/>
          </a:stretch>
        </p:blipFill>
        <p:spPr>
          <a:xfrm>
            <a:off x="136850" y="134502"/>
            <a:ext cx="1012125" cy="650225"/>
          </a:xfrm>
          <a:prstGeom prst="rect">
            <a:avLst/>
          </a:prstGeom>
          <a:noFill/>
          <a:ln>
            <a:noFill/>
          </a:ln>
        </p:spPr>
      </p:pic>
      <p:pic>
        <p:nvPicPr>
          <p:cNvPr id="98" name="Google Shape;98;p16"/>
          <p:cNvPicPr preferRelativeResize="0"/>
          <p:nvPr/>
        </p:nvPicPr>
        <p:blipFill>
          <a:blip r:embed="rId4">
            <a:alphaModFix/>
          </a:blip>
          <a:stretch>
            <a:fillRect/>
          </a:stretch>
        </p:blipFill>
        <p:spPr>
          <a:xfrm>
            <a:off x="8171023" y="134502"/>
            <a:ext cx="786027" cy="604225"/>
          </a:xfrm>
          <a:prstGeom prst="rect">
            <a:avLst/>
          </a:prstGeom>
          <a:noFill/>
          <a:ln>
            <a:noFill/>
          </a:ln>
        </p:spPr>
      </p:pic>
      <p:pic>
        <p:nvPicPr>
          <p:cNvPr id="99" name="Google Shape;99;p16"/>
          <p:cNvPicPr preferRelativeResize="0"/>
          <p:nvPr/>
        </p:nvPicPr>
        <p:blipFill>
          <a:blip r:embed="rId5">
            <a:alphaModFix/>
          </a:blip>
          <a:stretch>
            <a:fillRect/>
          </a:stretch>
        </p:blipFill>
        <p:spPr>
          <a:xfrm>
            <a:off x="572945" y="2361950"/>
            <a:ext cx="1012125" cy="1526484"/>
          </a:xfrm>
          <a:prstGeom prst="rect">
            <a:avLst/>
          </a:prstGeom>
          <a:noFill/>
          <a:ln>
            <a:noFill/>
          </a:ln>
        </p:spPr>
      </p:pic>
      <p:pic>
        <p:nvPicPr>
          <p:cNvPr id="100" name="Google Shape;100;p16"/>
          <p:cNvPicPr preferRelativeResize="0"/>
          <p:nvPr/>
        </p:nvPicPr>
        <p:blipFill>
          <a:blip r:embed="rId6">
            <a:alphaModFix/>
          </a:blip>
          <a:stretch>
            <a:fillRect/>
          </a:stretch>
        </p:blipFill>
        <p:spPr>
          <a:xfrm>
            <a:off x="2173321" y="2557158"/>
            <a:ext cx="1434075" cy="1434050"/>
          </a:xfrm>
          <a:prstGeom prst="rect">
            <a:avLst/>
          </a:prstGeom>
          <a:noFill/>
          <a:ln>
            <a:noFill/>
          </a:ln>
        </p:spPr>
      </p:pic>
      <p:pic>
        <p:nvPicPr>
          <p:cNvPr id="101" name="Google Shape;101;p16"/>
          <p:cNvPicPr preferRelativeResize="0"/>
          <p:nvPr/>
        </p:nvPicPr>
        <p:blipFill>
          <a:blip r:embed="rId7">
            <a:alphaModFix/>
          </a:blip>
          <a:stretch>
            <a:fillRect/>
          </a:stretch>
        </p:blipFill>
        <p:spPr>
          <a:xfrm>
            <a:off x="5964500" y="2710863"/>
            <a:ext cx="2381250" cy="17811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05" name="Shape 105"/>
        <p:cNvGrpSpPr/>
        <p:nvPr/>
      </p:nvGrpSpPr>
      <p:grpSpPr>
        <a:xfrm>
          <a:off x="0" y="0"/>
          <a:ext cx="0" cy="0"/>
          <a:chOff x="0" y="0"/>
          <a:chExt cx="0" cy="0"/>
        </a:xfrm>
      </p:grpSpPr>
      <p:sp>
        <p:nvSpPr>
          <p:cNvPr id="106" name="Google Shape;106;p17"/>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Term 3 Oak Program - Character Strengths</a:t>
            </a:r>
            <a:endParaRPr/>
          </a:p>
        </p:txBody>
      </p:sp>
      <p:sp>
        <p:nvSpPr>
          <p:cNvPr id="107" name="Google Shape;107;p17"/>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t/>
            </a:r>
            <a:endParaRPr sz="1000">
              <a:solidFill>
                <a:srgbClr val="000000"/>
              </a:solidFill>
              <a:latin typeface="Arial"/>
              <a:ea typeface="Arial"/>
              <a:cs typeface="Arial"/>
              <a:sym typeface="Arial"/>
            </a:endParaRPr>
          </a:p>
          <a:p>
            <a:pPr indent="0" lvl="0" marL="0" rtl="0" algn="ctr">
              <a:lnSpc>
                <a:spcPct val="100000"/>
              </a:lnSpc>
              <a:spcBef>
                <a:spcPts val="0"/>
              </a:spcBef>
              <a:spcAft>
                <a:spcPts val="0"/>
              </a:spcAft>
              <a:buNone/>
            </a:pPr>
            <a:r>
              <a:rPr lang="en" sz="1400">
                <a:solidFill>
                  <a:srgbClr val="000000"/>
                </a:solidFill>
                <a:latin typeface="Arial"/>
                <a:ea typeface="Arial"/>
                <a:cs typeface="Arial"/>
                <a:sym typeface="Arial"/>
              </a:rPr>
              <a:t>To conclude the exploration of Character Strength students explore the following strengths and consider which of them they already possess and which they would like to develop.</a:t>
            </a:r>
            <a:endParaRPr sz="14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 sz="1000">
                <a:solidFill>
                  <a:srgbClr val="000000"/>
                </a:solidFill>
                <a:latin typeface="Arial"/>
                <a:ea typeface="Arial"/>
                <a:cs typeface="Arial"/>
                <a:sym typeface="Arial"/>
              </a:rPr>
              <a:t>                                                                                                         </a:t>
            </a:r>
            <a:endParaRPr sz="10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sz="10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sz="10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 sz="1000">
                <a:solidFill>
                  <a:srgbClr val="000000"/>
                </a:solidFill>
                <a:latin typeface="Arial"/>
                <a:ea typeface="Arial"/>
                <a:cs typeface="Arial"/>
                <a:sym typeface="Arial"/>
              </a:rPr>
              <a:t>                                                                                                         Perspective</a:t>
            </a:r>
            <a:endParaRPr sz="1000">
              <a:solidFill>
                <a:srgbClr val="000000"/>
              </a:solidFill>
              <a:latin typeface="Arial"/>
              <a:ea typeface="Arial"/>
              <a:cs typeface="Arial"/>
              <a:sym typeface="Arial"/>
            </a:endParaRPr>
          </a:p>
          <a:p>
            <a:pPr indent="0" lvl="0" marL="0" rtl="0" algn="ctr">
              <a:lnSpc>
                <a:spcPct val="100000"/>
              </a:lnSpc>
              <a:spcBef>
                <a:spcPts val="0"/>
              </a:spcBef>
              <a:spcAft>
                <a:spcPts val="0"/>
              </a:spcAft>
              <a:buNone/>
            </a:pPr>
            <a:r>
              <a:rPr lang="en" sz="1000">
                <a:solidFill>
                  <a:srgbClr val="000000"/>
                </a:solidFill>
                <a:latin typeface="Arial"/>
                <a:ea typeface="Arial"/>
                <a:cs typeface="Arial"/>
                <a:sym typeface="Arial"/>
              </a:rPr>
              <a:t>Love of Learning</a:t>
            </a:r>
            <a:endParaRPr sz="1000">
              <a:solidFill>
                <a:srgbClr val="000000"/>
              </a:solidFill>
              <a:latin typeface="Arial"/>
              <a:ea typeface="Arial"/>
              <a:cs typeface="Arial"/>
              <a:sym typeface="Arial"/>
            </a:endParaRPr>
          </a:p>
          <a:p>
            <a:pPr indent="0" lvl="0" marL="0" rtl="0" algn="ctr">
              <a:lnSpc>
                <a:spcPct val="100000"/>
              </a:lnSpc>
              <a:spcBef>
                <a:spcPts val="0"/>
              </a:spcBef>
              <a:spcAft>
                <a:spcPts val="0"/>
              </a:spcAft>
              <a:buNone/>
            </a:pPr>
            <a:r>
              <a:rPr lang="en" sz="1000">
                <a:solidFill>
                  <a:srgbClr val="000000"/>
                </a:solidFill>
                <a:latin typeface="Arial"/>
                <a:ea typeface="Arial"/>
                <a:cs typeface="Arial"/>
                <a:sym typeface="Arial"/>
              </a:rPr>
              <a:t>Leadership</a:t>
            </a:r>
            <a:endParaRPr sz="1000">
              <a:solidFill>
                <a:srgbClr val="000000"/>
              </a:solidFill>
              <a:latin typeface="Arial"/>
              <a:ea typeface="Arial"/>
              <a:cs typeface="Arial"/>
              <a:sym typeface="Arial"/>
            </a:endParaRPr>
          </a:p>
          <a:p>
            <a:pPr indent="0" lvl="0" marL="0" rtl="0" algn="ctr">
              <a:lnSpc>
                <a:spcPct val="100000"/>
              </a:lnSpc>
              <a:spcBef>
                <a:spcPts val="0"/>
              </a:spcBef>
              <a:spcAft>
                <a:spcPts val="0"/>
              </a:spcAft>
              <a:buNone/>
            </a:pPr>
            <a:r>
              <a:rPr lang="en" sz="1000">
                <a:solidFill>
                  <a:srgbClr val="000000"/>
                </a:solidFill>
                <a:latin typeface="Arial"/>
                <a:ea typeface="Arial"/>
                <a:cs typeface="Arial"/>
                <a:sym typeface="Arial"/>
              </a:rPr>
              <a:t>Appreciation of  Beauty and Excellence</a:t>
            </a:r>
            <a:endParaRPr sz="1000">
              <a:solidFill>
                <a:srgbClr val="000000"/>
              </a:solidFill>
              <a:latin typeface="Arial"/>
              <a:ea typeface="Arial"/>
              <a:cs typeface="Arial"/>
              <a:sym typeface="Arial"/>
            </a:endParaRPr>
          </a:p>
          <a:p>
            <a:pPr indent="0" lvl="0" marL="0" rtl="0" algn="ctr">
              <a:lnSpc>
                <a:spcPct val="100000"/>
              </a:lnSpc>
              <a:spcBef>
                <a:spcPts val="0"/>
              </a:spcBef>
              <a:spcAft>
                <a:spcPts val="0"/>
              </a:spcAft>
              <a:buNone/>
            </a:pPr>
            <a:r>
              <a:rPr lang="en" sz="1000">
                <a:solidFill>
                  <a:srgbClr val="000000"/>
                </a:solidFill>
                <a:latin typeface="Arial"/>
                <a:ea typeface="Arial"/>
                <a:cs typeface="Arial"/>
                <a:sym typeface="Arial"/>
              </a:rPr>
              <a:t> Curiosity </a:t>
            </a:r>
            <a:endParaRPr sz="1000">
              <a:solidFill>
                <a:srgbClr val="000000"/>
              </a:solidFill>
              <a:latin typeface="Arial"/>
              <a:ea typeface="Arial"/>
              <a:cs typeface="Arial"/>
              <a:sym typeface="Arial"/>
            </a:endParaRPr>
          </a:p>
          <a:p>
            <a:pPr indent="0" lvl="0" marL="0" rtl="0" algn="ctr">
              <a:lnSpc>
                <a:spcPct val="100000"/>
              </a:lnSpc>
              <a:spcBef>
                <a:spcPts val="0"/>
              </a:spcBef>
              <a:spcAft>
                <a:spcPts val="0"/>
              </a:spcAft>
              <a:buNone/>
            </a:pPr>
            <a:r>
              <a:rPr lang="en" sz="1000">
                <a:solidFill>
                  <a:srgbClr val="000000"/>
                </a:solidFill>
                <a:latin typeface="Arial"/>
                <a:ea typeface="Arial"/>
                <a:cs typeface="Arial"/>
                <a:sym typeface="Arial"/>
              </a:rPr>
              <a:t>Hope</a:t>
            </a:r>
            <a:endParaRPr/>
          </a:p>
        </p:txBody>
      </p:sp>
      <p:pic>
        <p:nvPicPr>
          <p:cNvPr id="108" name="Google Shape;108;p17"/>
          <p:cNvPicPr preferRelativeResize="0"/>
          <p:nvPr/>
        </p:nvPicPr>
        <p:blipFill>
          <a:blip r:embed="rId3">
            <a:alphaModFix/>
          </a:blip>
          <a:stretch>
            <a:fillRect/>
          </a:stretch>
        </p:blipFill>
        <p:spPr>
          <a:xfrm>
            <a:off x="136850" y="134502"/>
            <a:ext cx="1012125" cy="650225"/>
          </a:xfrm>
          <a:prstGeom prst="rect">
            <a:avLst/>
          </a:prstGeom>
          <a:noFill/>
          <a:ln>
            <a:noFill/>
          </a:ln>
        </p:spPr>
      </p:pic>
      <p:pic>
        <p:nvPicPr>
          <p:cNvPr id="109" name="Google Shape;109;p17"/>
          <p:cNvPicPr preferRelativeResize="0"/>
          <p:nvPr/>
        </p:nvPicPr>
        <p:blipFill>
          <a:blip r:embed="rId4">
            <a:alphaModFix/>
          </a:blip>
          <a:stretch>
            <a:fillRect/>
          </a:stretch>
        </p:blipFill>
        <p:spPr>
          <a:xfrm>
            <a:off x="8171023" y="134502"/>
            <a:ext cx="786027" cy="604225"/>
          </a:xfrm>
          <a:prstGeom prst="rect">
            <a:avLst/>
          </a:prstGeom>
          <a:noFill/>
          <a:ln>
            <a:noFill/>
          </a:ln>
        </p:spPr>
      </p:pic>
      <p:pic>
        <p:nvPicPr>
          <p:cNvPr id="110" name="Google Shape;110;p17"/>
          <p:cNvPicPr preferRelativeResize="0"/>
          <p:nvPr/>
        </p:nvPicPr>
        <p:blipFill>
          <a:blip r:embed="rId5">
            <a:alphaModFix/>
          </a:blip>
          <a:stretch>
            <a:fillRect/>
          </a:stretch>
        </p:blipFill>
        <p:spPr>
          <a:xfrm>
            <a:off x="298775" y="2827975"/>
            <a:ext cx="2857500" cy="1600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14" name="Shape 114"/>
        <p:cNvGrpSpPr/>
        <p:nvPr/>
      </p:nvGrpSpPr>
      <p:grpSpPr>
        <a:xfrm>
          <a:off x="0" y="0"/>
          <a:ext cx="0" cy="0"/>
          <a:chOff x="0" y="0"/>
          <a:chExt cx="0" cy="0"/>
        </a:xfrm>
      </p:grpSpPr>
      <p:sp>
        <p:nvSpPr>
          <p:cNvPr id="115" name="Google Shape;115;p18"/>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Term 4 Oak Program - Character Strength Project.</a:t>
            </a:r>
            <a:endParaRPr/>
          </a:p>
        </p:txBody>
      </p:sp>
      <p:sp>
        <p:nvSpPr>
          <p:cNvPr id="116" name="Google Shape;116;p18"/>
          <p:cNvSpPr txBox="1"/>
          <p:nvPr>
            <p:ph idx="1" type="body"/>
          </p:nvPr>
        </p:nvSpPr>
        <p:spPr>
          <a:xfrm>
            <a:off x="460950" y="1932900"/>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Term 4, when they now grasp the meaning of all the character strengths and their application in everyday life, students undertake a VIA Character Strengths survey and discover what their top 5 character strengths are at this given time.</a:t>
            </a:r>
            <a:endParaRPr/>
          </a:p>
          <a:p>
            <a:pPr indent="0" lvl="0" marL="0" rtl="0" algn="l">
              <a:spcBef>
                <a:spcPts val="1600"/>
              </a:spcBef>
              <a:spcAft>
                <a:spcPts val="1600"/>
              </a:spcAft>
              <a:buNone/>
            </a:pPr>
            <a:r>
              <a:rPr lang="en"/>
              <a:t>Students also undertake a special project that enables them to showcase their own strengths in a way of their choosing.</a:t>
            </a:r>
            <a:endParaRPr/>
          </a:p>
        </p:txBody>
      </p:sp>
      <p:pic>
        <p:nvPicPr>
          <p:cNvPr id="117" name="Google Shape;117;p18"/>
          <p:cNvPicPr preferRelativeResize="0"/>
          <p:nvPr/>
        </p:nvPicPr>
        <p:blipFill>
          <a:blip r:embed="rId3">
            <a:alphaModFix/>
          </a:blip>
          <a:stretch>
            <a:fillRect/>
          </a:stretch>
        </p:blipFill>
        <p:spPr>
          <a:xfrm>
            <a:off x="136850" y="134502"/>
            <a:ext cx="1012125" cy="650225"/>
          </a:xfrm>
          <a:prstGeom prst="rect">
            <a:avLst/>
          </a:prstGeom>
          <a:noFill/>
          <a:ln>
            <a:noFill/>
          </a:ln>
        </p:spPr>
      </p:pic>
      <p:pic>
        <p:nvPicPr>
          <p:cNvPr id="118" name="Google Shape;118;p18"/>
          <p:cNvPicPr preferRelativeResize="0"/>
          <p:nvPr/>
        </p:nvPicPr>
        <p:blipFill>
          <a:blip r:embed="rId4">
            <a:alphaModFix/>
          </a:blip>
          <a:stretch>
            <a:fillRect/>
          </a:stretch>
        </p:blipFill>
        <p:spPr>
          <a:xfrm>
            <a:off x="8171023" y="134502"/>
            <a:ext cx="786027" cy="604225"/>
          </a:xfrm>
          <a:prstGeom prst="rect">
            <a:avLst/>
          </a:prstGeom>
          <a:noFill/>
          <a:ln>
            <a:noFill/>
          </a:ln>
        </p:spPr>
      </p:pic>
      <p:pic>
        <p:nvPicPr>
          <p:cNvPr id="119" name="Google Shape;119;p18"/>
          <p:cNvPicPr preferRelativeResize="0"/>
          <p:nvPr/>
        </p:nvPicPr>
        <p:blipFill>
          <a:blip r:embed="rId5">
            <a:alphaModFix/>
          </a:blip>
          <a:stretch>
            <a:fillRect/>
          </a:stretch>
        </p:blipFill>
        <p:spPr>
          <a:xfrm>
            <a:off x="6329450" y="3536522"/>
            <a:ext cx="1896525" cy="13135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9"/>
          <p:cNvSpPr txBox="1"/>
          <p:nvPr>
            <p:ph type="title"/>
          </p:nvPr>
        </p:nvSpPr>
        <p:spPr>
          <a:xfrm>
            <a:off x="433975" y="461975"/>
            <a:ext cx="8259900" cy="1044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At the end of the Year 7 Program - our hopes for our students.</a:t>
            </a:r>
            <a:endParaRPr/>
          </a:p>
        </p:txBody>
      </p:sp>
      <p:sp>
        <p:nvSpPr>
          <p:cNvPr id="125" name="Google Shape;125;p19"/>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We hope at the end of Year 7, that students enjoyed the experience of Oak Wellbeing and leave the year level being able to list some of their character strengths. We believe this is an  important part of developing a positive self- concept that will put them in good stead - not only during their time at high school - but for life.</a:t>
            </a:r>
            <a:endParaRPr/>
          </a:p>
        </p:txBody>
      </p:sp>
      <p:pic>
        <p:nvPicPr>
          <p:cNvPr id="126" name="Google Shape;126;p19"/>
          <p:cNvPicPr preferRelativeResize="0"/>
          <p:nvPr/>
        </p:nvPicPr>
        <p:blipFill>
          <a:blip r:embed="rId3">
            <a:alphaModFix/>
          </a:blip>
          <a:stretch>
            <a:fillRect/>
          </a:stretch>
        </p:blipFill>
        <p:spPr>
          <a:xfrm>
            <a:off x="3664471" y="3265971"/>
            <a:ext cx="1516525" cy="15165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