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8a261ae391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a261ae391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8a261ae391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8a261ae391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8c07592e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8c07592e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8a261ae391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a261ae391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8a261ae391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8a261ae391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8d973ae46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8d973ae46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Year 10 Humanities</a:t>
            </a:r>
            <a:endParaRPr/>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Subject Information</a:t>
            </a:r>
            <a:endParaRPr/>
          </a:p>
          <a:p>
            <a:pPr indent="0" lvl="0" marL="0" rtl="0" algn="l">
              <a:spcBef>
                <a:spcPts val="0"/>
              </a:spcBef>
              <a:spcAft>
                <a:spcPts val="0"/>
              </a:spcAft>
              <a:buNone/>
            </a:pPr>
            <a:r>
              <a:t/>
            </a:r>
            <a:endParaRPr i="1"/>
          </a:p>
        </p:txBody>
      </p:sp>
      <p:pic>
        <p:nvPicPr>
          <p:cNvPr id="69" name="Google Shape;69;p13"/>
          <p:cNvPicPr preferRelativeResize="0"/>
          <p:nvPr/>
        </p:nvPicPr>
        <p:blipFill>
          <a:blip r:embed="rId3">
            <a:alphaModFix/>
          </a:blip>
          <a:stretch>
            <a:fillRect/>
          </a:stretch>
        </p:blipFill>
        <p:spPr>
          <a:xfrm>
            <a:off x="136850" y="134505"/>
            <a:ext cx="1571625" cy="1009650"/>
          </a:xfrm>
          <a:prstGeom prst="rect">
            <a:avLst/>
          </a:prstGeom>
          <a:noFill/>
          <a:ln>
            <a:noFill/>
          </a:ln>
        </p:spPr>
      </p:pic>
      <p:pic>
        <p:nvPicPr>
          <p:cNvPr id="70" name="Google Shape;70;p13"/>
          <p:cNvPicPr preferRelativeResize="0"/>
          <p:nvPr/>
        </p:nvPicPr>
        <p:blipFill>
          <a:blip r:embed="rId4">
            <a:alphaModFix/>
          </a:blip>
          <a:stretch>
            <a:fillRect/>
          </a:stretch>
        </p:blipFill>
        <p:spPr>
          <a:xfrm>
            <a:off x="7556875" y="134505"/>
            <a:ext cx="1400175" cy="1076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74" name="Shape 74"/>
        <p:cNvGrpSpPr/>
        <p:nvPr/>
      </p:nvGrpSpPr>
      <p:grpSpPr>
        <a:xfrm>
          <a:off x="0" y="0"/>
          <a:ext cx="0" cy="0"/>
          <a:chOff x="0" y="0"/>
          <a:chExt cx="0" cy="0"/>
        </a:xfrm>
      </p:grpSpPr>
      <p:sp>
        <p:nvSpPr>
          <p:cNvPr id="75" name="Google Shape;75;p1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Civics &amp; Citizenship</a:t>
            </a:r>
            <a:endParaRPr/>
          </a:p>
        </p:txBody>
      </p:sp>
      <p:sp>
        <p:nvSpPr>
          <p:cNvPr id="76" name="Google Shape;76;p14"/>
          <p:cNvSpPr txBox="1"/>
          <p:nvPr>
            <p:ph idx="1" type="body"/>
          </p:nvPr>
        </p:nvSpPr>
        <p:spPr>
          <a:xfrm>
            <a:off x="471900" y="1919075"/>
            <a:ext cx="8222100" cy="312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The study of Civics and Citizenship promotes an understanding of political and legal institutions as well as explore the nature of citizenship in a democracy. Students gain an appreciation of diverse perspectives, empathy, collaboration, negotiation, self-awareness and intercultural understanding.</a:t>
            </a:r>
            <a:endParaRPr sz="1400"/>
          </a:p>
          <a:p>
            <a:pPr indent="0" lvl="0" marL="0" rtl="0" algn="l">
              <a:spcBef>
                <a:spcPts val="1600"/>
              </a:spcBef>
              <a:spcAft>
                <a:spcPts val="0"/>
              </a:spcAft>
              <a:buNone/>
            </a:pPr>
            <a:r>
              <a:rPr lang="en" sz="1400"/>
              <a:t>Topic 1: Comparing government systems - Compare Australia’s government system with another government system in the Asia/Pacific region.</a:t>
            </a:r>
            <a:endParaRPr sz="1400"/>
          </a:p>
          <a:p>
            <a:pPr indent="0" lvl="0" marL="0" rtl="0" algn="l">
              <a:spcBef>
                <a:spcPts val="1600"/>
              </a:spcBef>
              <a:spcAft>
                <a:spcPts val="0"/>
              </a:spcAft>
              <a:buNone/>
            </a:pPr>
            <a:r>
              <a:rPr lang="en" sz="1400"/>
              <a:t>Topic 2: United Nations Universal Declaration of Human Rights - Explore the declaration and how international treaties and declarations are incorporated into Australian law.</a:t>
            </a:r>
            <a:endParaRPr sz="1400"/>
          </a:p>
          <a:p>
            <a:pPr indent="0" lvl="0" marL="0" rtl="0" algn="l">
              <a:spcBef>
                <a:spcPts val="1600"/>
              </a:spcBef>
              <a:spcAft>
                <a:spcPts val="0"/>
              </a:spcAft>
              <a:buNone/>
            </a:pPr>
            <a:r>
              <a:rPr lang="en" sz="1400"/>
              <a:t>Topic 3: Reflection on building a cohesive society</a:t>
            </a:r>
            <a:endParaRPr sz="1400"/>
          </a:p>
          <a:p>
            <a:pPr indent="0" lvl="0" marL="0" rtl="0" algn="l">
              <a:spcBef>
                <a:spcPts val="1600"/>
              </a:spcBef>
              <a:spcAft>
                <a:spcPts val="1600"/>
              </a:spcAft>
              <a:buNone/>
            </a:pPr>
            <a:r>
              <a:rPr lang="en" sz="1600">
                <a:solidFill>
                  <a:srgbClr val="38761D"/>
                </a:solidFill>
              </a:rPr>
              <a:t>This course provides a basic foundation for Unit 1 &amp; 2 Legal Studies.</a:t>
            </a:r>
            <a:endParaRPr sz="1600">
              <a:solidFill>
                <a:srgbClr val="38761D"/>
              </a:solidFill>
            </a:endParaRPr>
          </a:p>
        </p:txBody>
      </p:sp>
      <p:pic>
        <p:nvPicPr>
          <p:cNvPr id="77" name="Google Shape;77;p14"/>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78" name="Google Shape;78;p14"/>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82" name="Shape 82"/>
        <p:cNvGrpSpPr/>
        <p:nvPr/>
      </p:nvGrpSpPr>
      <p:grpSpPr>
        <a:xfrm>
          <a:off x="0" y="0"/>
          <a:ext cx="0" cy="0"/>
          <a:chOff x="0" y="0"/>
          <a:chExt cx="0" cy="0"/>
        </a:xfrm>
      </p:grpSpPr>
      <p:sp>
        <p:nvSpPr>
          <p:cNvPr id="83" name="Google Shape;83;p1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Economics and business</a:t>
            </a:r>
            <a:endParaRPr/>
          </a:p>
        </p:txBody>
      </p:sp>
      <p:sp>
        <p:nvSpPr>
          <p:cNvPr id="84" name="Google Shape;84;p15"/>
          <p:cNvSpPr txBox="1"/>
          <p:nvPr>
            <p:ph idx="1" type="body"/>
          </p:nvPr>
        </p:nvSpPr>
        <p:spPr>
          <a:xfrm>
            <a:off x="471900" y="1919075"/>
            <a:ext cx="8403300" cy="307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rPr>
              <a:t>Economics</a:t>
            </a:r>
            <a:r>
              <a:rPr lang="en"/>
              <a:t>.  </a:t>
            </a:r>
            <a:endParaRPr/>
          </a:p>
          <a:p>
            <a:pPr indent="0" lvl="0" marL="0" rtl="0" algn="l">
              <a:spcBef>
                <a:spcPts val="1600"/>
              </a:spcBef>
              <a:spcAft>
                <a:spcPts val="0"/>
              </a:spcAft>
              <a:buNone/>
            </a:pPr>
            <a:r>
              <a:rPr lang="en"/>
              <a:t>Introduction to basic Economics looking at the concepts of supply and demand, inflation and employment.  An </a:t>
            </a:r>
            <a:r>
              <a:rPr lang="en"/>
              <a:t>in depth</a:t>
            </a:r>
            <a:r>
              <a:rPr lang="en"/>
              <a:t> case study dealing with youth unemployment in Australia.</a:t>
            </a:r>
            <a:endParaRPr/>
          </a:p>
          <a:p>
            <a:pPr indent="0" lvl="0" marL="0" rtl="0" algn="l">
              <a:spcBef>
                <a:spcPts val="1600"/>
              </a:spcBef>
              <a:spcAft>
                <a:spcPts val="0"/>
              </a:spcAft>
              <a:buNone/>
            </a:pPr>
            <a:r>
              <a:rPr lang="en"/>
              <a:t>Global living standards.  Defining and measuring living </a:t>
            </a:r>
            <a:r>
              <a:rPr lang="en"/>
              <a:t>standards</a:t>
            </a:r>
            <a:r>
              <a:rPr lang="en"/>
              <a:t> and the connection between economic </a:t>
            </a:r>
            <a:r>
              <a:rPr lang="en"/>
              <a:t>performance</a:t>
            </a:r>
            <a:r>
              <a:rPr lang="en"/>
              <a:t> and living standards. Factors that affect a </a:t>
            </a:r>
            <a:r>
              <a:rPr lang="en"/>
              <a:t>country's</a:t>
            </a:r>
            <a:r>
              <a:rPr lang="en"/>
              <a:t> living standards with emphasis on Australia. </a:t>
            </a:r>
            <a:r>
              <a:rPr lang="en"/>
              <a:t>An in depth case study dealing with poverty in Australia.</a:t>
            </a:r>
            <a:endParaRPr/>
          </a:p>
          <a:p>
            <a:pPr indent="0" lvl="0" marL="0" rtl="0" algn="l">
              <a:spcBef>
                <a:spcPts val="1600"/>
              </a:spcBef>
              <a:spcAft>
                <a:spcPts val="1600"/>
              </a:spcAft>
              <a:buNone/>
            </a:pPr>
            <a:r>
              <a:t/>
            </a:r>
            <a:endParaRPr/>
          </a:p>
        </p:txBody>
      </p:sp>
      <p:pic>
        <p:nvPicPr>
          <p:cNvPr id="85" name="Google Shape;85;p15"/>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86" name="Google Shape;86;p15"/>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Economics and business</a:t>
            </a:r>
            <a:endParaRPr/>
          </a:p>
        </p:txBody>
      </p:sp>
      <p:sp>
        <p:nvSpPr>
          <p:cNvPr id="92" name="Google Shape;92;p16"/>
          <p:cNvSpPr txBox="1"/>
          <p:nvPr>
            <p:ph idx="1" type="body"/>
          </p:nvPr>
        </p:nvSpPr>
        <p:spPr>
          <a:xfrm>
            <a:off x="471900" y="1919075"/>
            <a:ext cx="8222100" cy="322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Business</a:t>
            </a:r>
            <a:endParaRPr/>
          </a:p>
          <a:p>
            <a:pPr indent="0" lvl="0" marL="0" rtl="0" algn="l">
              <a:spcBef>
                <a:spcPts val="1600"/>
              </a:spcBef>
              <a:spcAft>
                <a:spcPts val="0"/>
              </a:spcAft>
              <a:buNone/>
            </a:pPr>
            <a:r>
              <a:rPr lang="en"/>
              <a:t>Deals with the business environment in Australia.  Topics covered include being an </a:t>
            </a:r>
            <a:r>
              <a:rPr lang="en"/>
              <a:t>entrepreneur</a:t>
            </a:r>
            <a:r>
              <a:rPr lang="en"/>
              <a:t>, enterprising skills, behaviours and capabilities.  How enterprising behaviours can be developed and how this benefits the economy.</a:t>
            </a:r>
            <a:endParaRPr/>
          </a:p>
          <a:p>
            <a:pPr indent="0" lvl="0" marL="0" rtl="0" algn="l">
              <a:spcBef>
                <a:spcPts val="1600"/>
              </a:spcBef>
              <a:spcAft>
                <a:spcPts val="0"/>
              </a:spcAft>
              <a:buNone/>
            </a:pPr>
            <a:r>
              <a:rPr lang="en"/>
              <a:t>This ties in with the concept of innovation, what it is and the link between enterprising behaviours and innovation.  How to gain a competitive advantage is discussed also.</a:t>
            </a:r>
            <a:endParaRPr/>
          </a:p>
          <a:p>
            <a:pPr indent="0" lvl="0" marL="0" rtl="0" algn="l">
              <a:spcBef>
                <a:spcPts val="1600"/>
              </a:spcBef>
              <a:spcAft>
                <a:spcPts val="0"/>
              </a:spcAft>
              <a:buNone/>
            </a:pPr>
            <a:r>
              <a:rPr b="1" lang="en" sz="1900">
                <a:solidFill>
                  <a:srgbClr val="38761D"/>
                </a:solidFill>
              </a:rPr>
              <a:t>This unit progresses into Unit One and Two Business Management.</a:t>
            </a:r>
            <a:endParaRPr b="1" sz="1900">
              <a:solidFill>
                <a:srgbClr val="38761D"/>
              </a:solidFill>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96" name="Shape 96"/>
        <p:cNvGrpSpPr/>
        <p:nvPr/>
      </p:nvGrpSpPr>
      <p:grpSpPr>
        <a:xfrm>
          <a:off x="0" y="0"/>
          <a:ext cx="0" cy="0"/>
          <a:chOff x="0" y="0"/>
          <a:chExt cx="0" cy="0"/>
        </a:xfrm>
      </p:grpSpPr>
      <p:sp>
        <p:nvSpPr>
          <p:cNvPr id="97" name="Google Shape;97;p17"/>
          <p:cNvSpPr txBox="1"/>
          <p:nvPr>
            <p:ph type="title"/>
          </p:nvPr>
        </p:nvSpPr>
        <p:spPr>
          <a:xfrm>
            <a:off x="502950" y="568050"/>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Geography</a:t>
            </a:r>
            <a:endParaRPr/>
          </a:p>
        </p:txBody>
      </p:sp>
      <p:sp>
        <p:nvSpPr>
          <p:cNvPr id="98" name="Google Shape;98;p17"/>
          <p:cNvSpPr txBox="1"/>
          <p:nvPr>
            <p:ph idx="1" type="body"/>
          </p:nvPr>
        </p:nvSpPr>
        <p:spPr>
          <a:xfrm>
            <a:off x="502950" y="1554450"/>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The purpose of geography is for students to gain a better understanding of their world and the world around them. Students will use 7 key geographical concepts to help them investigate and understand their world. These are the concepts of Space, Place, Interconnection, Change, Environment, Sustainability and Scale</a:t>
            </a:r>
            <a:endParaRPr sz="1700"/>
          </a:p>
          <a:p>
            <a:pPr indent="0" lvl="0" marL="0" rtl="0" algn="l">
              <a:spcBef>
                <a:spcPts val="1600"/>
              </a:spcBef>
              <a:spcAft>
                <a:spcPts val="0"/>
              </a:spcAft>
              <a:buNone/>
            </a:pPr>
            <a:r>
              <a:rPr lang="en" sz="1700"/>
              <a:t>Topic 1   Environmental Change and Management</a:t>
            </a:r>
            <a:endParaRPr sz="1700"/>
          </a:p>
          <a:p>
            <a:pPr indent="0" lvl="0" marL="0" rtl="0" algn="l">
              <a:spcBef>
                <a:spcPts val="1600"/>
              </a:spcBef>
              <a:spcAft>
                <a:spcPts val="0"/>
              </a:spcAft>
              <a:buNone/>
            </a:pPr>
            <a:r>
              <a:rPr lang="en" sz="1700"/>
              <a:t>East Australian current, where does trash travel, plastic, oil spills and solutions .</a:t>
            </a:r>
            <a:endParaRPr sz="1700"/>
          </a:p>
          <a:p>
            <a:pPr indent="0" lvl="0" marL="0" rtl="0" algn="l">
              <a:spcBef>
                <a:spcPts val="1600"/>
              </a:spcBef>
              <a:spcAft>
                <a:spcPts val="0"/>
              </a:spcAft>
              <a:buNone/>
            </a:pPr>
            <a:r>
              <a:rPr lang="en" sz="1700"/>
              <a:t>Topic 2 Geographies of Human Wellbeing</a:t>
            </a:r>
            <a:endParaRPr sz="1700"/>
          </a:p>
          <a:p>
            <a:pPr indent="0" lvl="0" marL="0" rtl="0" algn="l">
              <a:spcBef>
                <a:spcPts val="1600"/>
              </a:spcBef>
              <a:spcAft>
                <a:spcPts val="0"/>
              </a:spcAft>
              <a:buNone/>
            </a:pPr>
            <a:r>
              <a:rPr lang="en" sz="1700"/>
              <a:t>“Trapped by conflict” case study Syria</a:t>
            </a:r>
            <a:endParaRPr sz="1700"/>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99" name="Google Shape;99;p17"/>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0" name="Google Shape;100;p17"/>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D9EEB"/>
        </a:solidFill>
      </p:bgPr>
    </p:bg>
    <p:spTree>
      <p:nvGrpSpPr>
        <p:cNvPr id="104" name="Shape 104"/>
        <p:cNvGrpSpPr/>
        <p:nvPr/>
      </p:nvGrpSpPr>
      <p:grpSpPr>
        <a:xfrm>
          <a:off x="0" y="0"/>
          <a:ext cx="0" cy="0"/>
          <a:chOff x="0" y="0"/>
          <a:chExt cx="0" cy="0"/>
        </a:xfrm>
      </p:grpSpPr>
      <p:sp>
        <p:nvSpPr>
          <p:cNvPr id="105" name="Google Shape;105;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History</a:t>
            </a:r>
            <a:endParaRPr/>
          </a:p>
        </p:txBody>
      </p:sp>
      <p:sp>
        <p:nvSpPr>
          <p:cNvPr id="106" name="Google Shape;106;p18"/>
          <p:cNvSpPr txBox="1"/>
          <p:nvPr>
            <p:ph idx="1" type="body"/>
          </p:nvPr>
        </p:nvSpPr>
        <p:spPr>
          <a:xfrm>
            <a:off x="471900" y="1747800"/>
            <a:ext cx="8222100" cy="339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rPr>
              <a:t>Topic 1 - World War II:</a:t>
            </a:r>
            <a:r>
              <a:rPr lang="en"/>
              <a:t> the Treaty of Versailles, the Great Depression, the Weimar Republic, Hitler’s rise to power, the Holocaust. </a:t>
            </a:r>
            <a:r>
              <a:rPr i="1" lang="en">
                <a:solidFill>
                  <a:srgbClr val="0000FF"/>
                </a:solidFill>
              </a:rPr>
              <a:t>Major piece of assessment: annotated poster demonstrating chronology, and cause and effect.</a:t>
            </a:r>
            <a:endParaRPr i="1">
              <a:solidFill>
                <a:srgbClr val="0000FF"/>
              </a:solidFill>
            </a:endParaRPr>
          </a:p>
          <a:p>
            <a:pPr indent="0" lvl="0" marL="0" rtl="0" algn="l">
              <a:spcBef>
                <a:spcPts val="1600"/>
              </a:spcBef>
              <a:spcAft>
                <a:spcPts val="0"/>
              </a:spcAft>
              <a:buNone/>
            </a:pPr>
            <a:r>
              <a:rPr lang="en">
                <a:solidFill>
                  <a:srgbClr val="FF0000"/>
                </a:solidFill>
              </a:rPr>
              <a:t>Topic 2 - The Cold War: </a:t>
            </a:r>
            <a:r>
              <a:rPr lang="en">
                <a:solidFill>
                  <a:srgbClr val="666666"/>
                </a:solidFill>
              </a:rPr>
              <a:t>the superpowers (the U.S.A. and the U.S.S.R.) which emerged after WWII, the arms race, the space race, the Olympic games, spying and espionage, the threat of Communism in Australia, the Vietnam War, the fall of the Berlin Wall. </a:t>
            </a:r>
            <a:r>
              <a:rPr i="1" lang="en">
                <a:solidFill>
                  <a:srgbClr val="0000FF"/>
                </a:solidFill>
              </a:rPr>
              <a:t>Major piece of assessment: topic test demonstrating analysis of historical sources.</a:t>
            </a:r>
            <a:endParaRPr i="1">
              <a:solidFill>
                <a:srgbClr val="0000FF"/>
              </a:solidFill>
            </a:endParaRPr>
          </a:p>
          <a:p>
            <a:pPr indent="0" lvl="0" marL="0" rtl="0" algn="l">
              <a:spcBef>
                <a:spcPts val="1600"/>
              </a:spcBef>
              <a:spcAft>
                <a:spcPts val="1600"/>
              </a:spcAft>
              <a:buNone/>
            </a:pPr>
            <a:r>
              <a:rPr b="1" lang="en" sz="1900">
                <a:solidFill>
                  <a:srgbClr val="38761D"/>
                </a:solidFill>
              </a:rPr>
              <a:t>This unit progresses into Unit One and Two Twentieth Century History.</a:t>
            </a:r>
            <a:endParaRPr b="1" sz="1900">
              <a:solidFill>
                <a:srgbClr val="38761D"/>
              </a:solidFill>
            </a:endParaRPr>
          </a:p>
        </p:txBody>
      </p:sp>
      <p:pic>
        <p:nvPicPr>
          <p:cNvPr id="107" name="Google Shape;107;p18"/>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8" name="Google Shape;108;p18"/>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For more information</a:t>
            </a:r>
            <a:endParaRPr/>
          </a:p>
        </p:txBody>
      </p:sp>
      <p:sp>
        <p:nvSpPr>
          <p:cNvPr id="114" name="Google Shape;114;p19"/>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Head of Faculty:- Mr Matthew Summers</a:t>
            </a:r>
            <a:endParaRPr/>
          </a:p>
          <a:p>
            <a:pPr indent="0" lvl="0" marL="0" rtl="0" algn="l">
              <a:spcBef>
                <a:spcPts val="1600"/>
              </a:spcBef>
              <a:spcAft>
                <a:spcPts val="0"/>
              </a:spcAft>
              <a:buNone/>
            </a:pPr>
            <a:r>
              <a:rPr lang="en"/>
              <a:t>Current Subject Teachers</a:t>
            </a:r>
            <a:endParaRPr/>
          </a:p>
          <a:p>
            <a:pPr indent="0" lvl="0" marL="0" rtl="0" algn="l">
              <a:spcBef>
                <a:spcPts val="1600"/>
              </a:spcBef>
              <a:spcAft>
                <a:spcPts val="0"/>
              </a:spcAft>
              <a:buNone/>
            </a:pPr>
            <a:r>
              <a:rPr lang="en"/>
              <a:t>Current Students</a:t>
            </a:r>
            <a:endParaRPr/>
          </a:p>
          <a:p>
            <a:pPr indent="0" lvl="0" marL="0" rtl="0" algn="l">
              <a:spcBef>
                <a:spcPts val="1600"/>
              </a:spcBef>
              <a:spcAft>
                <a:spcPts val="0"/>
              </a:spcAft>
              <a:buNone/>
            </a:pPr>
            <a:r>
              <a:rPr lang="en"/>
              <a:t>Student Portal</a:t>
            </a:r>
            <a:endParaRPr/>
          </a:p>
          <a:p>
            <a:pPr indent="0" lvl="0" marL="0" rtl="0" algn="l">
              <a:spcBef>
                <a:spcPts val="1600"/>
              </a:spcBef>
              <a:spcAft>
                <a:spcPts val="1600"/>
              </a:spcAft>
              <a:buNone/>
            </a:pPr>
            <a:r>
              <a:rPr lang="en"/>
              <a:t>School Website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