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embeddedFontLst>
    <p:embeddedFont>
      <p:font typeface="Roboto" panose="020B0604020202020204" charset="0"/>
      <p:regular r:id="rId11"/>
      <p:bold r:id="rId12"/>
      <p:italic r:id="rId13"/>
      <p:bold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9" d="100"/>
          <a:sy n="139" d="100"/>
        </p:scale>
        <p:origin x="198" y="12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8a261ae391_0_9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8a261ae391_0_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8a261ae391_0_1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8a261ae391_0_1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8a261ae391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8a261ae391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8a261ae391_0_1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8a261ae391_0_1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8a261ae391_0_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8a261ae391_0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8a261ae4ce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8a261ae4ce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8c3a33cf1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8c3a33cf1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8246400" y="4245875"/>
            <a:ext cx="897600" cy="897600"/>
          </a:xfrm>
          <a:prstGeom prst="round1Rect">
            <a:avLst>
              <a:gd name="adj" fmla="val 16667"/>
            </a:avLst>
          </a:prstGeom>
          <a:solidFill>
            <a:schemeClr val="lt1">
              <a:alpha val="680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13" name="Google Shape;13;p2"/>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4" name="Google Shape;14;p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57"/>
        <p:cNvGrpSpPr/>
        <p:nvPr/>
      </p:nvGrpSpPr>
      <p:grpSpPr>
        <a:xfrm>
          <a:off x="0" y="0"/>
          <a:ext cx="0" cy="0"/>
          <a:chOff x="0" y="0"/>
          <a:chExt cx="0" cy="0"/>
        </a:xfrm>
      </p:grpSpPr>
      <p:sp>
        <p:nvSpPr>
          <p:cNvPr id="58" name="Google Shape;58;p11"/>
          <p:cNvSpPr txBox="1">
            <a:spLocks noGrp="1"/>
          </p:cNvSpPr>
          <p:nvPr>
            <p:ph type="title" hasCustomPrompt="1"/>
          </p:nvPr>
        </p:nvSpPr>
        <p:spPr>
          <a:xfrm>
            <a:off x="475500" y="1258525"/>
            <a:ext cx="8222100" cy="19635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a:spLocks noGrp="1"/>
          </p:cNvSpPr>
          <p:nvPr>
            <p:ph type="body" idx="1"/>
          </p:nvPr>
        </p:nvSpPr>
        <p:spPr>
          <a:xfrm>
            <a:off x="475500" y="3304625"/>
            <a:ext cx="82221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60" name="Google Shape;60;p11"/>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1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60950" y="2065350"/>
            <a:ext cx="8222100" cy="1012800"/>
          </a:xfrm>
          <a:prstGeom prst="rect">
            <a:avLst/>
          </a:prstGeom>
        </p:spPr>
        <p:txBody>
          <a:bodyPr spcFirstLastPara="1" wrap="square" lIns="91425" tIns="91425" rIns="91425" bIns="91425" anchor="ctr" anchorCtr="0">
            <a:no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7" name="Google Shape;17;p3"/>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2" name="Google Shape;22;p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8" name="Google Shape;28;p5"/>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9" name="Google Shape;29;p5"/>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0" name="Google Shape;30;p5"/>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p:nvPr/>
        </p:nvSpPr>
        <p:spPr>
          <a:xfrm rot="10800000" flipH="1">
            <a:off x="0" y="656400"/>
            <a:ext cx="9144000" cy="44871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35" name="Google Shape;35;p6"/>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7"/>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Clr>
                <a:schemeClr val="lt1"/>
              </a:buClr>
              <a:buSzPts val="1200"/>
              <a:buChar char="●"/>
              <a:defRPr sz="1200">
                <a:solidFill>
                  <a:schemeClr val="lt1"/>
                </a:solidFill>
              </a:defRPr>
            </a:lvl1pPr>
            <a:lvl2pPr marL="914400" lvl="1" indent="-304800">
              <a:spcBef>
                <a:spcPts val="1600"/>
              </a:spcBef>
              <a:spcAft>
                <a:spcPts val="0"/>
              </a:spcAft>
              <a:buClr>
                <a:schemeClr val="lt1"/>
              </a:buClr>
              <a:buSzPts val="1200"/>
              <a:buChar char="○"/>
              <a:defRPr sz="1200">
                <a:solidFill>
                  <a:schemeClr val="lt1"/>
                </a:solidFill>
              </a:defRPr>
            </a:lvl2pPr>
            <a:lvl3pPr marL="1371600" lvl="2" indent="-304800">
              <a:spcBef>
                <a:spcPts val="1600"/>
              </a:spcBef>
              <a:spcAft>
                <a:spcPts val="0"/>
              </a:spcAft>
              <a:buClr>
                <a:schemeClr val="lt1"/>
              </a:buClr>
              <a:buSzPts val="1200"/>
              <a:buChar char="■"/>
              <a:defRPr sz="1200">
                <a:solidFill>
                  <a:schemeClr val="lt1"/>
                </a:solidFill>
              </a:defRPr>
            </a:lvl3pPr>
            <a:lvl4pPr marL="1828800" lvl="3" indent="-304800">
              <a:spcBef>
                <a:spcPts val="1600"/>
              </a:spcBef>
              <a:spcAft>
                <a:spcPts val="0"/>
              </a:spcAft>
              <a:buClr>
                <a:schemeClr val="lt1"/>
              </a:buClr>
              <a:buSzPts val="1200"/>
              <a:buChar char="●"/>
              <a:defRPr sz="1200">
                <a:solidFill>
                  <a:schemeClr val="lt1"/>
                </a:solidFill>
              </a:defRPr>
            </a:lvl4pPr>
            <a:lvl5pPr marL="2286000" lvl="4" indent="-304800">
              <a:spcBef>
                <a:spcPts val="1600"/>
              </a:spcBef>
              <a:spcAft>
                <a:spcPts val="0"/>
              </a:spcAft>
              <a:buClr>
                <a:schemeClr val="lt1"/>
              </a:buClr>
              <a:buSzPts val="1200"/>
              <a:buChar char="○"/>
              <a:defRPr sz="1200">
                <a:solidFill>
                  <a:schemeClr val="lt1"/>
                </a:solidFill>
              </a:defRPr>
            </a:lvl5pPr>
            <a:lvl6pPr marL="2743200" lvl="5" indent="-304800">
              <a:spcBef>
                <a:spcPts val="1600"/>
              </a:spcBef>
              <a:spcAft>
                <a:spcPts val="0"/>
              </a:spcAft>
              <a:buClr>
                <a:schemeClr val="lt1"/>
              </a:buClr>
              <a:buSzPts val="1200"/>
              <a:buChar char="■"/>
              <a:defRPr sz="1200">
                <a:solidFill>
                  <a:schemeClr val="lt1"/>
                </a:solidFill>
              </a:defRPr>
            </a:lvl6pPr>
            <a:lvl7pPr marL="3200400" lvl="6" indent="-304800">
              <a:spcBef>
                <a:spcPts val="1600"/>
              </a:spcBef>
              <a:spcAft>
                <a:spcPts val="0"/>
              </a:spcAft>
              <a:buClr>
                <a:schemeClr val="lt1"/>
              </a:buClr>
              <a:buSzPts val="1200"/>
              <a:buChar char="●"/>
              <a:defRPr sz="1200">
                <a:solidFill>
                  <a:schemeClr val="lt1"/>
                </a:solidFill>
              </a:defRPr>
            </a:lvl7pPr>
            <a:lvl8pPr marL="3657600" lvl="7" indent="-304800">
              <a:spcBef>
                <a:spcPts val="1600"/>
              </a:spcBef>
              <a:spcAft>
                <a:spcPts val="0"/>
              </a:spcAft>
              <a:buClr>
                <a:schemeClr val="lt1"/>
              </a:buClr>
              <a:buSzPts val="1200"/>
              <a:buChar char="○"/>
              <a:defRPr sz="1200">
                <a:solidFill>
                  <a:schemeClr val="lt1"/>
                </a:solidFill>
              </a:defRPr>
            </a:lvl8pPr>
            <a:lvl9pPr marL="4114800" lvl="8" indent="-304800">
              <a:spcBef>
                <a:spcPts val="1600"/>
              </a:spcBef>
              <a:spcAft>
                <a:spcPts val="1600"/>
              </a:spcAft>
              <a:buClr>
                <a:schemeClr val="lt1"/>
              </a:buClr>
              <a:buSzPts val="1200"/>
              <a:buChar char="■"/>
              <a:defRPr sz="1200">
                <a:solidFill>
                  <a:schemeClr val="lt1"/>
                </a:solidFill>
              </a:defRPr>
            </a:lvl9pPr>
          </a:lstStyle>
          <a:p>
            <a:endParaRPr/>
          </a:p>
        </p:txBody>
      </p:sp>
      <p:sp>
        <p:nvSpPr>
          <p:cNvPr id="41" name="Google Shape;41;p7"/>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488250"/>
            <a:ext cx="62271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a:endParaRPr/>
          </a:p>
        </p:txBody>
      </p:sp>
      <p:sp>
        <p:nvSpPr>
          <p:cNvPr id="44" name="Google Shape;44;p8"/>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a:endParaRPr/>
          </a:p>
        </p:txBody>
      </p:sp>
      <p:sp>
        <p:nvSpPr>
          <p:cNvPr id="49" name="Google Shape;49;p9"/>
          <p:cNvSpPr txBox="1">
            <a:spLocks noGrp="1"/>
          </p:cNvSpPr>
          <p:nvPr>
            <p:ph type="subTitle" idx="1"/>
          </p:nvPr>
        </p:nvSpPr>
        <p:spPr>
          <a:xfrm>
            <a:off x="265500" y="2779467"/>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0"/>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0"/>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10"/>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marL="914400" lvl="1"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marL="1371600" lvl="2"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marL="1828800" lvl="3"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marL="2286000" lvl="4"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marL="2743200" lvl="5"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marL="3200400" lvl="6"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marL="3657600" lvl="7"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marL="4114800" lvl="8" indent="-31750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cGfeyhXkJHY&amp;t=58s"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2cy_TCoeEo0&amp;t=25s"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2.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D9EEB"/>
        </a:solidFill>
        <a:effectLst/>
      </p:bgPr>
    </p:bg>
    <p:spTree>
      <p:nvGrpSpPr>
        <p:cNvPr id="1" name="Shape 66"/>
        <p:cNvGrpSpPr/>
        <p:nvPr/>
      </p:nvGrpSpPr>
      <p:grpSpPr>
        <a:xfrm>
          <a:off x="0" y="0"/>
          <a:ext cx="0" cy="0"/>
          <a:chOff x="0" y="0"/>
          <a:chExt cx="0" cy="0"/>
        </a:xfrm>
      </p:grpSpPr>
      <p:sp>
        <p:nvSpPr>
          <p:cNvPr id="67" name="Google Shape;67;p13"/>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Senior School Humanities</a:t>
            </a:r>
            <a:endParaRPr/>
          </a:p>
        </p:txBody>
      </p:sp>
      <p:sp>
        <p:nvSpPr>
          <p:cNvPr id="68" name="Google Shape;68;p13"/>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Subject Information</a:t>
            </a:r>
            <a:endParaRPr/>
          </a:p>
        </p:txBody>
      </p:sp>
      <p:pic>
        <p:nvPicPr>
          <p:cNvPr id="69" name="Google Shape;69;p13"/>
          <p:cNvPicPr preferRelativeResize="0"/>
          <p:nvPr/>
        </p:nvPicPr>
        <p:blipFill>
          <a:blip r:embed="rId3">
            <a:alphaModFix/>
          </a:blip>
          <a:stretch>
            <a:fillRect/>
          </a:stretch>
        </p:blipFill>
        <p:spPr>
          <a:xfrm>
            <a:off x="136850" y="134505"/>
            <a:ext cx="1571625" cy="1009650"/>
          </a:xfrm>
          <a:prstGeom prst="rect">
            <a:avLst/>
          </a:prstGeom>
          <a:noFill/>
          <a:ln>
            <a:noFill/>
          </a:ln>
        </p:spPr>
      </p:pic>
      <p:pic>
        <p:nvPicPr>
          <p:cNvPr id="70" name="Google Shape;70;p13"/>
          <p:cNvPicPr preferRelativeResize="0"/>
          <p:nvPr/>
        </p:nvPicPr>
        <p:blipFill>
          <a:blip r:embed="rId4">
            <a:alphaModFix/>
          </a:blip>
          <a:stretch>
            <a:fillRect/>
          </a:stretch>
        </p:blipFill>
        <p:spPr>
          <a:xfrm>
            <a:off x="7556875" y="134505"/>
            <a:ext cx="1400175" cy="1076325"/>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6D9EEB"/>
        </a:solidFill>
        <a:effectLst/>
      </p:bgPr>
    </p:bg>
    <p:spTree>
      <p:nvGrpSpPr>
        <p:cNvPr id="1" name="Shape 74"/>
        <p:cNvGrpSpPr/>
        <p:nvPr/>
      </p:nvGrpSpPr>
      <p:grpSpPr>
        <a:xfrm>
          <a:off x="0" y="0"/>
          <a:ext cx="0" cy="0"/>
          <a:chOff x="0" y="0"/>
          <a:chExt cx="0" cy="0"/>
        </a:xfrm>
      </p:grpSpPr>
      <p:sp>
        <p:nvSpPr>
          <p:cNvPr id="75" name="Google Shape;75;p1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VCE Business Management</a:t>
            </a:r>
            <a:endParaRPr/>
          </a:p>
        </p:txBody>
      </p:sp>
      <p:sp>
        <p:nvSpPr>
          <p:cNvPr id="76" name="Google Shape;76;p1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Units One &amp; Two</a:t>
            </a:r>
            <a:endParaRPr/>
          </a:p>
          <a:p>
            <a:pPr marL="0" lvl="0" indent="0" algn="l" rtl="0">
              <a:spcBef>
                <a:spcPts val="1600"/>
              </a:spcBef>
              <a:spcAft>
                <a:spcPts val="0"/>
              </a:spcAft>
              <a:buNone/>
            </a:pPr>
            <a:r>
              <a:rPr lang="en"/>
              <a:t>Unit One focuses on The Business Idea.  Why business ideas are developed, innovation and entrepreneurship, the external environment of a business, the internal environment of a business: resourcing, locating and financing a business.</a:t>
            </a:r>
            <a:endParaRPr/>
          </a:p>
          <a:p>
            <a:pPr marL="0" lvl="0" indent="0" algn="l" rtl="0">
              <a:spcBef>
                <a:spcPts val="1600"/>
              </a:spcBef>
              <a:spcAft>
                <a:spcPts val="1600"/>
              </a:spcAft>
              <a:buNone/>
            </a:pPr>
            <a:r>
              <a:rPr lang="en"/>
              <a:t>Unit Two focuses on legal and financial requirements for starting a business, marketing a business and staffing a business.</a:t>
            </a:r>
            <a:endParaRPr/>
          </a:p>
        </p:txBody>
      </p:sp>
      <p:pic>
        <p:nvPicPr>
          <p:cNvPr id="77" name="Google Shape;77;p14"/>
          <p:cNvPicPr preferRelativeResize="0"/>
          <p:nvPr/>
        </p:nvPicPr>
        <p:blipFill>
          <a:blip r:embed="rId3">
            <a:alphaModFix/>
          </a:blip>
          <a:stretch>
            <a:fillRect/>
          </a:stretch>
        </p:blipFill>
        <p:spPr>
          <a:xfrm>
            <a:off x="136850" y="134502"/>
            <a:ext cx="1012125" cy="650225"/>
          </a:xfrm>
          <a:prstGeom prst="rect">
            <a:avLst/>
          </a:prstGeom>
          <a:noFill/>
          <a:ln>
            <a:noFill/>
          </a:ln>
        </p:spPr>
      </p:pic>
      <p:pic>
        <p:nvPicPr>
          <p:cNvPr id="78" name="Google Shape;78;p14"/>
          <p:cNvPicPr preferRelativeResize="0"/>
          <p:nvPr/>
        </p:nvPicPr>
        <p:blipFill>
          <a:blip r:embed="rId4">
            <a:alphaModFix/>
          </a:blip>
          <a:stretch>
            <a:fillRect/>
          </a:stretch>
        </p:blipFill>
        <p:spPr>
          <a:xfrm>
            <a:off x="8171023" y="134502"/>
            <a:ext cx="786027" cy="6042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6D9EEB"/>
        </a:solidFill>
        <a:effectLst/>
      </p:bgPr>
    </p:bg>
    <p:spTree>
      <p:nvGrpSpPr>
        <p:cNvPr id="1" name="Shape 82"/>
        <p:cNvGrpSpPr/>
        <p:nvPr/>
      </p:nvGrpSpPr>
      <p:grpSpPr>
        <a:xfrm>
          <a:off x="0" y="0"/>
          <a:ext cx="0" cy="0"/>
          <a:chOff x="0" y="0"/>
          <a:chExt cx="0" cy="0"/>
        </a:xfrm>
      </p:grpSpPr>
      <p:sp>
        <p:nvSpPr>
          <p:cNvPr id="83" name="Google Shape;83;p1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VCE Business Management</a:t>
            </a:r>
            <a:endParaRPr/>
          </a:p>
        </p:txBody>
      </p:sp>
      <p:sp>
        <p:nvSpPr>
          <p:cNvPr id="84" name="Google Shape;84;p15"/>
          <p:cNvSpPr txBox="1">
            <a:spLocks noGrp="1"/>
          </p:cNvSpPr>
          <p:nvPr>
            <p:ph type="body" idx="1"/>
          </p:nvPr>
        </p:nvSpPr>
        <p:spPr>
          <a:xfrm>
            <a:off x="460950" y="1911971"/>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Units Three &amp; Four</a:t>
            </a:r>
            <a:endParaRPr/>
          </a:p>
          <a:p>
            <a:pPr marL="0" lvl="0" indent="0" algn="l" rtl="0">
              <a:spcBef>
                <a:spcPts val="1600"/>
              </a:spcBef>
              <a:spcAft>
                <a:spcPts val="0"/>
              </a:spcAft>
              <a:buNone/>
            </a:pPr>
            <a:r>
              <a:rPr lang="en"/>
              <a:t>Unit Three looks at types of business that operate, Human Resource Management and Operations Management.</a:t>
            </a:r>
            <a:endParaRPr/>
          </a:p>
          <a:p>
            <a:pPr marL="0" lvl="0" indent="0" algn="l" rtl="0">
              <a:spcBef>
                <a:spcPts val="1600"/>
              </a:spcBef>
              <a:spcAft>
                <a:spcPts val="0"/>
              </a:spcAft>
              <a:buNone/>
            </a:pPr>
            <a:r>
              <a:rPr lang="en"/>
              <a:t>Unit Four looks at Managing Change in a business and students explore a contemporary business case study and how that business dealt with change.</a:t>
            </a:r>
            <a:endParaRPr/>
          </a:p>
          <a:p>
            <a:pPr marL="0" lvl="0" indent="0" algn="l" rtl="0">
              <a:spcBef>
                <a:spcPts val="1600"/>
              </a:spcBef>
              <a:spcAft>
                <a:spcPts val="0"/>
              </a:spcAft>
              <a:buNone/>
            </a:pPr>
            <a:r>
              <a:rPr lang="en"/>
              <a:t>Below is a link to a short video on Business Management</a:t>
            </a:r>
            <a:endParaRPr/>
          </a:p>
          <a:p>
            <a:pPr marL="0" lvl="0" indent="0" algn="l" rtl="0">
              <a:spcBef>
                <a:spcPts val="1600"/>
              </a:spcBef>
              <a:spcAft>
                <a:spcPts val="0"/>
              </a:spcAft>
              <a:buNone/>
            </a:pPr>
            <a:r>
              <a:rPr lang="en" sz="1100" u="sng">
                <a:solidFill>
                  <a:schemeClr val="hlink"/>
                </a:solidFill>
                <a:latin typeface="Arial"/>
                <a:ea typeface="Arial"/>
                <a:cs typeface="Arial"/>
                <a:sym typeface="Arial"/>
                <a:hlinkClick r:id="rId3"/>
              </a:rPr>
              <a:t>https://www.youtube.com/watch?v=cGfeyhXkJHY&amp;t=58s</a:t>
            </a:r>
            <a:endParaRPr/>
          </a:p>
          <a:p>
            <a:pPr marL="0" lvl="0" indent="0" algn="l" rtl="0">
              <a:spcBef>
                <a:spcPts val="1600"/>
              </a:spcBef>
              <a:spcAft>
                <a:spcPts val="0"/>
              </a:spcAft>
              <a:buNone/>
            </a:pPr>
            <a:endParaRPr/>
          </a:p>
          <a:p>
            <a:pPr marL="0" lvl="0" indent="0" algn="l" rtl="0">
              <a:spcBef>
                <a:spcPts val="1600"/>
              </a:spcBef>
              <a:spcAft>
                <a:spcPts val="1600"/>
              </a:spcAft>
              <a:buNone/>
            </a:pPr>
            <a:endParaRPr/>
          </a:p>
        </p:txBody>
      </p:sp>
      <p:pic>
        <p:nvPicPr>
          <p:cNvPr id="85" name="Google Shape;85;p15"/>
          <p:cNvPicPr preferRelativeResize="0"/>
          <p:nvPr/>
        </p:nvPicPr>
        <p:blipFill>
          <a:blip r:embed="rId4">
            <a:alphaModFix/>
          </a:blip>
          <a:stretch>
            <a:fillRect/>
          </a:stretch>
        </p:blipFill>
        <p:spPr>
          <a:xfrm>
            <a:off x="136850" y="134502"/>
            <a:ext cx="1012125" cy="650225"/>
          </a:xfrm>
          <a:prstGeom prst="rect">
            <a:avLst/>
          </a:prstGeom>
          <a:noFill/>
          <a:ln>
            <a:noFill/>
          </a:ln>
        </p:spPr>
      </p:pic>
      <p:pic>
        <p:nvPicPr>
          <p:cNvPr id="86" name="Google Shape;86;p15"/>
          <p:cNvPicPr preferRelativeResize="0"/>
          <p:nvPr/>
        </p:nvPicPr>
        <p:blipFill>
          <a:blip r:embed="rId5">
            <a:alphaModFix/>
          </a:blip>
          <a:stretch>
            <a:fillRect/>
          </a:stretch>
        </p:blipFill>
        <p:spPr>
          <a:xfrm>
            <a:off x="8171023" y="134502"/>
            <a:ext cx="786027" cy="6042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6D9EEB"/>
        </a:solidFill>
        <a:effectLst/>
      </p:bgPr>
    </p:bg>
    <p:spTree>
      <p:nvGrpSpPr>
        <p:cNvPr id="1" name="Shape 90"/>
        <p:cNvGrpSpPr/>
        <p:nvPr/>
      </p:nvGrpSpPr>
      <p:grpSpPr>
        <a:xfrm>
          <a:off x="0" y="0"/>
          <a:ext cx="0" cy="0"/>
          <a:chOff x="0" y="0"/>
          <a:chExt cx="0" cy="0"/>
        </a:xfrm>
      </p:grpSpPr>
      <p:sp>
        <p:nvSpPr>
          <p:cNvPr id="91" name="Google Shape;91;p16"/>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VCE History: Twentieth Century History</a:t>
            </a:r>
            <a:endParaRPr/>
          </a:p>
        </p:txBody>
      </p:sp>
      <p:sp>
        <p:nvSpPr>
          <p:cNvPr id="92" name="Google Shape;92;p16"/>
          <p:cNvSpPr txBox="1">
            <a:spLocks noGrp="1"/>
          </p:cNvSpPr>
          <p:nvPr>
            <p:ph type="body" idx="1"/>
          </p:nvPr>
        </p:nvSpPr>
        <p:spPr>
          <a:xfrm>
            <a:off x="471900" y="1687875"/>
            <a:ext cx="8222100" cy="3455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Unit One focuses on the interwar years (1918 - 1939) between World Wars I and II, and the emergence of competing ideologies in Europe such as communism, fascism, and nazism. Students learn about the cause and effect nature of how the end of World War I put into motion a chain of events which contributed to World War II.</a:t>
            </a:r>
            <a:endParaRPr/>
          </a:p>
          <a:p>
            <a:pPr marL="0" lvl="0" indent="0" algn="l" rtl="0">
              <a:spcBef>
                <a:spcPts val="1600"/>
              </a:spcBef>
              <a:spcAft>
                <a:spcPts val="0"/>
              </a:spcAft>
              <a:buNone/>
            </a:pPr>
            <a:r>
              <a:rPr lang="en"/>
              <a:t>Unit Two focuses on the years 1945 - 2000: the Cold War, and the conflicting ideologies that were a feature of this event (communism versus democratic capitalism.) They also learn about global conflicts (such as ‘the Troubles’ in Northern Ireland) and political movements, (such as feminism and the civil rights movement in the U.S.A.)</a:t>
            </a:r>
            <a:endParaRPr/>
          </a:p>
          <a:p>
            <a:pPr marL="0" lvl="0" indent="0" algn="l" rtl="0">
              <a:spcBef>
                <a:spcPts val="1600"/>
              </a:spcBef>
              <a:spcAft>
                <a:spcPts val="1600"/>
              </a:spcAft>
              <a:buNone/>
            </a:pPr>
            <a:endParaRPr/>
          </a:p>
        </p:txBody>
      </p:sp>
      <p:pic>
        <p:nvPicPr>
          <p:cNvPr id="93" name="Google Shape;93;p16"/>
          <p:cNvPicPr preferRelativeResize="0"/>
          <p:nvPr/>
        </p:nvPicPr>
        <p:blipFill>
          <a:blip r:embed="rId3">
            <a:alphaModFix/>
          </a:blip>
          <a:stretch>
            <a:fillRect/>
          </a:stretch>
        </p:blipFill>
        <p:spPr>
          <a:xfrm>
            <a:off x="136850" y="134502"/>
            <a:ext cx="1012125" cy="650225"/>
          </a:xfrm>
          <a:prstGeom prst="rect">
            <a:avLst/>
          </a:prstGeom>
          <a:noFill/>
          <a:ln>
            <a:noFill/>
          </a:ln>
        </p:spPr>
      </p:pic>
      <p:pic>
        <p:nvPicPr>
          <p:cNvPr id="94" name="Google Shape;94;p16"/>
          <p:cNvPicPr preferRelativeResize="0"/>
          <p:nvPr/>
        </p:nvPicPr>
        <p:blipFill>
          <a:blip r:embed="rId4">
            <a:alphaModFix/>
          </a:blip>
          <a:stretch>
            <a:fillRect/>
          </a:stretch>
        </p:blipFill>
        <p:spPr>
          <a:xfrm>
            <a:off x="8171023" y="134502"/>
            <a:ext cx="786027" cy="6042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6D9EEB"/>
        </a:solidFill>
        <a:effectLst/>
      </p:bgPr>
    </p:bg>
    <p:spTree>
      <p:nvGrpSpPr>
        <p:cNvPr id="1" name="Shape 98"/>
        <p:cNvGrpSpPr/>
        <p:nvPr/>
      </p:nvGrpSpPr>
      <p:grpSpPr>
        <a:xfrm>
          <a:off x="0" y="0"/>
          <a:ext cx="0" cy="0"/>
          <a:chOff x="0" y="0"/>
          <a:chExt cx="0" cy="0"/>
        </a:xfrm>
      </p:grpSpPr>
      <p:sp>
        <p:nvSpPr>
          <p:cNvPr id="99" name="Google Shape;99;p17"/>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VCE History: Ancient History</a:t>
            </a:r>
            <a:endParaRPr/>
          </a:p>
        </p:txBody>
      </p:sp>
      <p:sp>
        <p:nvSpPr>
          <p:cNvPr id="100" name="Google Shape;100;p17"/>
          <p:cNvSpPr txBox="1">
            <a:spLocks noGrp="1"/>
          </p:cNvSpPr>
          <p:nvPr>
            <p:ph type="body" idx="1"/>
          </p:nvPr>
        </p:nvSpPr>
        <p:spPr>
          <a:xfrm>
            <a:off x="471900" y="1919075"/>
            <a:ext cx="8222100" cy="3114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Unit Three looks at Ancient Greece from the 800 BCE to 400 BCE. Students examine the development of the Greek city state, and explore the differences between Athens and Sparta. The learn about how reform led to the first democracy, and how the wars with Persia shaped the Greek world. Students also learn about the Peloponnesian War.</a:t>
            </a:r>
            <a:endParaRPr/>
          </a:p>
          <a:p>
            <a:pPr marL="0" lvl="0" indent="0" algn="l" rtl="0">
              <a:spcBef>
                <a:spcPts val="1600"/>
              </a:spcBef>
              <a:spcAft>
                <a:spcPts val="0"/>
              </a:spcAft>
              <a:buNone/>
            </a:pPr>
            <a:r>
              <a:rPr lang="en"/>
              <a:t>Unit Four looks at Ancient Rome from 700 to 20 BCE. Students learn about the rise and fall of Rome as both a republic and an empire. They also examine the Punic Wars as part of this study design.</a:t>
            </a:r>
            <a:endParaRPr/>
          </a:p>
          <a:p>
            <a:pPr marL="0" lvl="0" indent="0" algn="l" rtl="0">
              <a:spcBef>
                <a:spcPts val="1600"/>
              </a:spcBef>
              <a:spcAft>
                <a:spcPts val="1600"/>
              </a:spcAft>
              <a:buNone/>
            </a:pPr>
            <a:endParaRPr/>
          </a:p>
        </p:txBody>
      </p:sp>
      <p:pic>
        <p:nvPicPr>
          <p:cNvPr id="101" name="Google Shape;101;p17"/>
          <p:cNvPicPr preferRelativeResize="0"/>
          <p:nvPr/>
        </p:nvPicPr>
        <p:blipFill>
          <a:blip r:embed="rId3">
            <a:alphaModFix/>
          </a:blip>
          <a:stretch>
            <a:fillRect/>
          </a:stretch>
        </p:blipFill>
        <p:spPr>
          <a:xfrm>
            <a:off x="136850" y="134502"/>
            <a:ext cx="1012125" cy="650225"/>
          </a:xfrm>
          <a:prstGeom prst="rect">
            <a:avLst/>
          </a:prstGeom>
          <a:noFill/>
          <a:ln>
            <a:noFill/>
          </a:ln>
        </p:spPr>
      </p:pic>
      <p:pic>
        <p:nvPicPr>
          <p:cNvPr id="102" name="Google Shape;102;p17"/>
          <p:cNvPicPr preferRelativeResize="0"/>
          <p:nvPr/>
        </p:nvPicPr>
        <p:blipFill>
          <a:blip r:embed="rId4">
            <a:alphaModFix/>
          </a:blip>
          <a:stretch>
            <a:fillRect/>
          </a:stretch>
        </p:blipFill>
        <p:spPr>
          <a:xfrm>
            <a:off x="8171023" y="134502"/>
            <a:ext cx="786027" cy="6042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6D9EEB"/>
        </a:solidFill>
        <a:effectLst/>
      </p:bgPr>
    </p:bg>
    <p:spTree>
      <p:nvGrpSpPr>
        <p:cNvPr id="1" name="Shape 106"/>
        <p:cNvGrpSpPr/>
        <p:nvPr/>
      </p:nvGrpSpPr>
      <p:grpSpPr>
        <a:xfrm>
          <a:off x="0" y="0"/>
          <a:ext cx="0" cy="0"/>
          <a:chOff x="0" y="0"/>
          <a:chExt cx="0" cy="0"/>
        </a:xfrm>
      </p:grpSpPr>
      <p:sp>
        <p:nvSpPr>
          <p:cNvPr id="107" name="Google Shape;107;p18"/>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VCE Legal Studies</a:t>
            </a:r>
            <a:endParaRPr/>
          </a:p>
        </p:txBody>
      </p:sp>
      <p:sp>
        <p:nvSpPr>
          <p:cNvPr id="108" name="Google Shape;108;p18"/>
          <p:cNvSpPr txBox="1">
            <a:spLocks noGrp="1"/>
          </p:cNvSpPr>
          <p:nvPr>
            <p:ph type="body" idx="1"/>
          </p:nvPr>
        </p:nvSpPr>
        <p:spPr>
          <a:xfrm>
            <a:off x="78375" y="1607425"/>
            <a:ext cx="7410900" cy="2057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b="1"/>
              <a:t>Units One &amp; Two</a:t>
            </a:r>
            <a:br>
              <a:rPr lang="en" b="1"/>
            </a:br>
            <a:r>
              <a:rPr lang="en" u="sng"/>
              <a:t>Unit 1</a:t>
            </a:r>
            <a:r>
              <a:rPr lang="en"/>
              <a:t>: Focuses on Guilt and Liability. In this unit students learn about the foundations of Law. Students are introduced to the court hierarchy, political hierarchy within Australia and the 3 Principles of Justice. Students also look at Criminal Law and Civil Law in greater depth, with a particular focus on Murder, Rape, Defamation and Negligence.</a:t>
            </a:r>
            <a:br>
              <a:rPr lang="en"/>
            </a:br>
            <a:endParaRPr/>
          </a:p>
        </p:txBody>
      </p:sp>
      <p:pic>
        <p:nvPicPr>
          <p:cNvPr id="109" name="Google Shape;109;p18"/>
          <p:cNvPicPr preferRelativeResize="0"/>
          <p:nvPr/>
        </p:nvPicPr>
        <p:blipFill>
          <a:blip r:embed="rId3">
            <a:alphaModFix/>
          </a:blip>
          <a:stretch>
            <a:fillRect/>
          </a:stretch>
        </p:blipFill>
        <p:spPr>
          <a:xfrm>
            <a:off x="136850" y="134502"/>
            <a:ext cx="1012125" cy="650225"/>
          </a:xfrm>
          <a:prstGeom prst="rect">
            <a:avLst/>
          </a:prstGeom>
          <a:noFill/>
          <a:ln>
            <a:noFill/>
          </a:ln>
        </p:spPr>
      </p:pic>
      <p:pic>
        <p:nvPicPr>
          <p:cNvPr id="110" name="Google Shape;110;p18"/>
          <p:cNvPicPr preferRelativeResize="0"/>
          <p:nvPr/>
        </p:nvPicPr>
        <p:blipFill>
          <a:blip r:embed="rId4">
            <a:alphaModFix/>
          </a:blip>
          <a:stretch>
            <a:fillRect/>
          </a:stretch>
        </p:blipFill>
        <p:spPr>
          <a:xfrm>
            <a:off x="8171023" y="134502"/>
            <a:ext cx="786027" cy="604225"/>
          </a:xfrm>
          <a:prstGeom prst="rect">
            <a:avLst/>
          </a:prstGeom>
          <a:noFill/>
          <a:ln>
            <a:noFill/>
          </a:ln>
        </p:spPr>
      </p:pic>
      <p:pic>
        <p:nvPicPr>
          <p:cNvPr id="111" name="Google Shape;111;p18"/>
          <p:cNvPicPr preferRelativeResize="0"/>
          <p:nvPr/>
        </p:nvPicPr>
        <p:blipFill>
          <a:blip r:embed="rId5">
            <a:alphaModFix/>
          </a:blip>
          <a:stretch>
            <a:fillRect/>
          </a:stretch>
        </p:blipFill>
        <p:spPr>
          <a:xfrm>
            <a:off x="7585000" y="1885725"/>
            <a:ext cx="1372050" cy="1372050"/>
          </a:xfrm>
          <a:prstGeom prst="rect">
            <a:avLst/>
          </a:prstGeom>
          <a:noFill/>
          <a:ln>
            <a:noFill/>
          </a:ln>
        </p:spPr>
      </p:pic>
      <p:pic>
        <p:nvPicPr>
          <p:cNvPr id="112" name="Google Shape;112;p18"/>
          <p:cNvPicPr preferRelativeResize="0"/>
          <p:nvPr/>
        </p:nvPicPr>
        <p:blipFill>
          <a:blip r:embed="rId6">
            <a:alphaModFix/>
          </a:blip>
          <a:stretch>
            <a:fillRect/>
          </a:stretch>
        </p:blipFill>
        <p:spPr>
          <a:xfrm>
            <a:off x="322875" y="3720050"/>
            <a:ext cx="1423450" cy="1423450"/>
          </a:xfrm>
          <a:prstGeom prst="rect">
            <a:avLst/>
          </a:prstGeom>
          <a:noFill/>
          <a:ln>
            <a:noFill/>
          </a:ln>
        </p:spPr>
      </p:pic>
      <p:sp>
        <p:nvSpPr>
          <p:cNvPr id="113" name="Google Shape;113;p18"/>
          <p:cNvSpPr txBox="1"/>
          <p:nvPr/>
        </p:nvSpPr>
        <p:spPr>
          <a:xfrm>
            <a:off x="1931600" y="3804000"/>
            <a:ext cx="6899700" cy="13395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sz="1800" u="sng">
                <a:solidFill>
                  <a:schemeClr val="lt2"/>
                </a:solidFill>
                <a:latin typeface="Roboto"/>
                <a:ea typeface="Roboto"/>
                <a:cs typeface="Roboto"/>
                <a:sym typeface="Roboto"/>
              </a:rPr>
              <a:t>Unit 2:</a:t>
            </a:r>
            <a:r>
              <a:rPr lang="en" sz="1800">
                <a:solidFill>
                  <a:schemeClr val="lt2"/>
                </a:solidFill>
                <a:latin typeface="Roboto"/>
                <a:ea typeface="Roboto"/>
                <a:cs typeface="Roboto"/>
                <a:sym typeface="Roboto"/>
              </a:rPr>
              <a:t> Focuses on Sanctions, Remedies and Rights. Students learn about the principles of Justice, the types and purposes of sanctions and remedies, court processes and then analyse recent legal cases of relevance.</a:t>
            </a:r>
            <a:endParaRPr>
              <a:latin typeface="Roboto"/>
              <a:ea typeface="Roboto"/>
              <a:cs typeface="Roboto"/>
              <a:sym typeface="Roboto"/>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6D9EEB"/>
        </a:solidFill>
        <a:effectLst/>
      </p:bgPr>
    </p:bg>
    <p:spTree>
      <p:nvGrpSpPr>
        <p:cNvPr id="1" name="Shape 117"/>
        <p:cNvGrpSpPr/>
        <p:nvPr/>
      </p:nvGrpSpPr>
      <p:grpSpPr>
        <a:xfrm>
          <a:off x="0" y="0"/>
          <a:ext cx="0" cy="0"/>
          <a:chOff x="0" y="0"/>
          <a:chExt cx="0" cy="0"/>
        </a:xfrm>
      </p:grpSpPr>
      <p:sp>
        <p:nvSpPr>
          <p:cNvPr id="118" name="Google Shape;118;p19"/>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VCE Legal Studies</a:t>
            </a:r>
            <a:endParaRPr/>
          </a:p>
        </p:txBody>
      </p:sp>
      <p:sp>
        <p:nvSpPr>
          <p:cNvPr id="119" name="Google Shape;119;p19"/>
          <p:cNvSpPr txBox="1">
            <a:spLocks noGrp="1"/>
          </p:cNvSpPr>
          <p:nvPr>
            <p:ph type="body" idx="1"/>
          </p:nvPr>
        </p:nvSpPr>
        <p:spPr>
          <a:xfrm>
            <a:off x="471900" y="16904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Units 3 &amp; 4</a:t>
            </a:r>
            <a:endParaRPr dirty="0"/>
          </a:p>
          <a:p>
            <a:pPr marL="0" lvl="0" indent="0" algn="l" rtl="0">
              <a:spcBef>
                <a:spcPts val="1600"/>
              </a:spcBef>
              <a:spcAft>
                <a:spcPts val="0"/>
              </a:spcAft>
              <a:buNone/>
            </a:pPr>
            <a:r>
              <a:rPr lang="en" dirty="0"/>
              <a:t>Unit Three looks at Criminal Law &amp; Civil Law, looking at does our system achieve justice for all.</a:t>
            </a:r>
            <a:endParaRPr dirty="0"/>
          </a:p>
          <a:p>
            <a:pPr marL="0" lvl="0" indent="0" algn="l" rtl="0">
              <a:spcBef>
                <a:spcPts val="1600"/>
              </a:spcBef>
              <a:spcAft>
                <a:spcPts val="0"/>
              </a:spcAft>
              <a:buNone/>
            </a:pPr>
            <a:r>
              <a:rPr lang="en" dirty="0"/>
              <a:t>Unit Four  looks at The Australian Constitution, Parliament and how effectively does our system allow for review and change, through such bodies as Royal Commissions and parliamentary committees.</a:t>
            </a:r>
            <a:endParaRPr dirty="0"/>
          </a:p>
          <a:p>
            <a:pPr marL="0" lvl="0" indent="0" algn="l" rtl="0">
              <a:spcBef>
                <a:spcPts val="1600"/>
              </a:spcBef>
              <a:spcAft>
                <a:spcPts val="0"/>
              </a:spcAft>
              <a:buNone/>
            </a:pPr>
            <a:r>
              <a:rPr lang="en" dirty="0"/>
              <a:t>Below is a link to a short video on Legal Studies</a:t>
            </a:r>
            <a:endParaRPr dirty="0"/>
          </a:p>
          <a:p>
            <a:pPr marL="0" lvl="0" indent="0" algn="l" rtl="0">
              <a:spcBef>
                <a:spcPts val="1600"/>
              </a:spcBef>
              <a:spcAft>
                <a:spcPts val="1600"/>
              </a:spcAft>
              <a:buNone/>
            </a:pPr>
            <a:r>
              <a:rPr lang="en" sz="1100" u="sng" dirty="0">
                <a:solidFill>
                  <a:schemeClr val="hlink"/>
                </a:solidFill>
                <a:latin typeface="Arial"/>
                <a:ea typeface="Arial"/>
                <a:cs typeface="Arial"/>
                <a:sym typeface="Arial"/>
                <a:hlinkClick r:id="rId3"/>
              </a:rPr>
              <a:t>https://www.youtube.com/watch?v=2cy_TCoeEo0&amp;t=25s</a:t>
            </a:r>
            <a:endParaRPr dirty="0"/>
          </a:p>
        </p:txBody>
      </p:sp>
      <p:pic>
        <p:nvPicPr>
          <p:cNvPr id="120" name="Google Shape;120;p19"/>
          <p:cNvPicPr preferRelativeResize="0"/>
          <p:nvPr/>
        </p:nvPicPr>
        <p:blipFill>
          <a:blip r:embed="rId4">
            <a:alphaModFix/>
          </a:blip>
          <a:stretch>
            <a:fillRect/>
          </a:stretch>
        </p:blipFill>
        <p:spPr>
          <a:xfrm>
            <a:off x="136850" y="134502"/>
            <a:ext cx="1012125" cy="650225"/>
          </a:xfrm>
          <a:prstGeom prst="rect">
            <a:avLst/>
          </a:prstGeom>
          <a:noFill/>
          <a:ln>
            <a:noFill/>
          </a:ln>
        </p:spPr>
      </p:pic>
      <p:pic>
        <p:nvPicPr>
          <p:cNvPr id="121" name="Google Shape;121;p19"/>
          <p:cNvPicPr preferRelativeResize="0"/>
          <p:nvPr/>
        </p:nvPicPr>
        <p:blipFill>
          <a:blip r:embed="rId5">
            <a:alphaModFix/>
          </a:blip>
          <a:stretch>
            <a:fillRect/>
          </a:stretch>
        </p:blipFill>
        <p:spPr>
          <a:xfrm>
            <a:off x="8171023" y="134502"/>
            <a:ext cx="786027" cy="6042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0"/>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For more information</a:t>
            </a:r>
            <a:endParaRPr/>
          </a:p>
        </p:txBody>
      </p:sp>
      <p:sp>
        <p:nvSpPr>
          <p:cNvPr id="127" name="Google Shape;127;p20"/>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Head of Faculty:- Mr Matthew Summers</a:t>
            </a:r>
            <a:endParaRPr/>
          </a:p>
          <a:p>
            <a:pPr marL="0" lvl="0" indent="0" algn="l" rtl="0">
              <a:spcBef>
                <a:spcPts val="1600"/>
              </a:spcBef>
              <a:spcAft>
                <a:spcPts val="0"/>
              </a:spcAft>
              <a:buNone/>
            </a:pPr>
            <a:r>
              <a:rPr lang="en"/>
              <a:t>Current Subject Teachers</a:t>
            </a:r>
            <a:endParaRPr/>
          </a:p>
          <a:p>
            <a:pPr marL="0" lvl="0" indent="0" algn="l" rtl="0">
              <a:spcBef>
                <a:spcPts val="1600"/>
              </a:spcBef>
              <a:spcAft>
                <a:spcPts val="0"/>
              </a:spcAft>
              <a:buNone/>
            </a:pPr>
            <a:r>
              <a:rPr lang="en"/>
              <a:t>Current Students</a:t>
            </a:r>
            <a:endParaRPr/>
          </a:p>
          <a:p>
            <a:pPr marL="0" lvl="0" indent="0" algn="l" rtl="0">
              <a:spcBef>
                <a:spcPts val="1600"/>
              </a:spcBef>
              <a:spcAft>
                <a:spcPts val="0"/>
              </a:spcAft>
              <a:buNone/>
            </a:pPr>
            <a:r>
              <a:rPr lang="en"/>
              <a:t>Student Portal</a:t>
            </a:r>
            <a:endParaRPr/>
          </a:p>
          <a:p>
            <a:pPr marL="0" lvl="0" indent="0" algn="l" rtl="0">
              <a:spcBef>
                <a:spcPts val="1600"/>
              </a:spcBef>
              <a:spcAft>
                <a:spcPts val="1600"/>
              </a:spcAft>
              <a:buNone/>
            </a:pPr>
            <a:r>
              <a:rPr lang="en"/>
              <a:t>School Website</a:t>
            </a:r>
            <a:endParaRPr/>
          </a:p>
        </p:txBody>
      </p:sp>
    </p:spTree>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520</Words>
  <Application>Microsoft Office PowerPoint</Application>
  <PresentationFormat>On-screen Show (16:9)</PresentationFormat>
  <Paragraphs>33</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Roboto</vt:lpstr>
      <vt:lpstr>Arial</vt:lpstr>
      <vt:lpstr>Material</vt:lpstr>
      <vt:lpstr>Senior School Humanities</vt:lpstr>
      <vt:lpstr>VCE Business Management</vt:lpstr>
      <vt:lpstr>VCE Business Management</vt:lpstr>
      <vt:lpstr>VCE History: Twentieth Century History</vt:lpstr>
      <vt:lpstr>VCE History: Ancient History</vt:lpstr>
      <vt:lpstr>VCE Legal Studies</vt:lpstr>
      <vt:lpstr>VCE Legal Studies</vt:lpstr>
      <vt:lpstr>For more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Senior School Humanities</dc:title>
  <dc:creator>Leonie McGuckian</dc:creator>
  <cp:lastModifiedBy>Leonie McGuckian</cp:lastModifiedBy>
  <cp:revision>3</cp:revision>
  <dcterms:modified xsi:type="dcterms:W3CDTF">2020-07-22T04:06:57Z</dcterms:modified>
  <cp:contentStatus/>
</cp:coreProperties>
</file>