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5BCF7E0-87CE-4E92-9313-89BD7B4795E4}">
  <a:tblStyle styleId="{E5BCF7E0-87CE-4E92-9313-89BD7B4795E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bf8311b2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bf8311b2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a261ae39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a261ae39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bf8311cff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bf8311cff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bdf9fd30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bdf9fd30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hyperlink" Target="mailto:coghlanj@mcararat.catholic.edu.a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45009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11 Mathematics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25"/>
            <a:ext cx="4332900" cy="19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Maths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/ </a:t>
            </a:r>
            <a:r>
              <a:rPr lang="en"/>
              <a:t>o</a:t>
            </a:r>
            <a:r>
              <a:rPr lang="en"/>
              <a:t>r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Maths Methods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/ or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Specialist Maths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(must do Methods)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5"/>
            <a:ext cx="15716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875" y="134505"/>
            <a:ext cx="1400175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1425" y="1381450"/>
            <a:ext cx="3197200" cy="353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idx="4294967295" type="title"/>
          </p:nvPr>
        </p:nvSpPr>
        <p:spPr>
          <a:xfrm>
            <a:off x="345825" y="311500"/>
            <a:ext cx="8222100" cy="11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Maths Pathways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oogle Shape;79;p14"/>
          <p:cNvGrpSpPr/>
          <p:nvPr/>
        </p:nvGrpSpPr>
        <p:grpSpPr>
          <a:xfrm>
            <a:off x="603202" y="1609845"/>
            <a:ext cx="5482039" cy="3090116"/>
            <a:chOff x="2630025" y="1140203"/>
            <a:chExt cx="5994575" cy="3134310"/>
          </a:xfrm>
        </p:grpSpPr>
        <p:grpSp>
          <p:nvGrpSpPr>
            <p:cNvPr id="80" name="Google Shape;80;p14"/>
            <p:cNvGrpSpPr/>
            <p:nvPr/>
          </p:nvGrpSpPr>
          <p:grpSpPr>
            <a:xfrm>
              <a:off x="2630025" y="2038338"/>
              <a:ext cx="5994575" cy="1419825"/>
              <a:chOff x="2690625" y="1279125"/>
              <a:chExt cx="5994575" cy="1419825"/>
            </a:xfrm>
          </p:grpSpPr>
          <p:sp>
            <p:nvSpPr>
              <p:cNvPr id="81" name="Google Shape;81;p14"/>
              <p:cNvSpPr txBox="1"/>
              <p:nvPr/>
            </p:nvSpPr>
            <p:spPr>
              <a:xfrm>
                <a:off x="2690625" y="1279125"/>
                <a:ext cx="1764900" cy="44550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Year 10 Methods</a:t>
                </a:r>
                <a:endParaRPr/>
              </a:p>
            </p:txBody>
          </p:sp>
          <p:sp>
            <p:nvSpPr>
              <p:cNvPr id="82" name="Google Shape;82;p14"/>
              <p:cNvSpPr txBox="1"/>
              <p:nvPr/>
            </p:nvSpPr>
            <p:spPr>
              <a:xfrm>
                <a:off x="4834875" y="1279137"/>
                <a:ext cx="1764900" cy="53340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VCE 1&amp;2 Maths Methods</a:t>
                </a:r>
                <a:endParaRPr/>
              </a:p>
            </p:txBody>
          </p:sp>
          <p:sp>
            <p:nvSpPr>
              <p:cNvPr id="83" name="Google Shape;83;p14"/>
              <p:cNvSpPr txBox="1"/>
              <p:nvPr/>
            </p:nvSpPr>
            <p:spPr>
              <a:xfrm>
                <a:off x="6920300" y="1279140"/>
                <a:ext cx="1764900" cy="53340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VCE 3&amp;4 Maths Methods</a:t>
                </a:r>
                <a:endParaRPr/>
              </a:p>
            </p:txBody>
          </p:sp>
          <p:sp>
            <p:nvSpPr>
              <p:cNvPr id="84" name="Google Shape;84;p14"/>
              <p:cNvSpPr txBox="1"/>
              <p:nvPr/>
            </p:nvSpPr>
            <p:spPr>
              <a:xfrm>
                <a:off x="2690625" y="2126250"/>
                <a:ext cx="1764900" cy="445500"/>
              </a:xfrm>
              <a:prstGeom prst="rect">
                <a:avLst/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Year 10 Maths</a:t>
                </a:r>
                <a:endParaRPr/>
              </a:p>
            </p:txBody>
          </p:sp>
          <p:sp>
            <p:nvSpPr>
              <p:cNvPr id="85" name="Google Shape;85;p14"/>
              <p:cNvSpPr txBox="1"/>
              <p:nvPr/>
            </p:nvSpPr>
            <p:spPr>
              <a:xfrm>
                <a:off x="4834875" y="2126250"/>
                <a:ext cx="1764900" cy="572700"/>
              </a:xfrm>
              <a:prstGeom prst="rect">
                <a:avLst/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VCE 1&amp;2 General Maths</a:t>
                </a:r>
                <a:endParaRPr/>
              </a:p>
            </p:txBody>
          </p:sp>
          <p:sp>
            <p:nvSpPr>
              <p:cNvPr id="86" name="Google Shape;86;p14"/>
              <p:cNvSpPr txBox="1"/>
              <p:nvPr/>
            </p:nvSpPr>
            <p:spPr>
              <a:xfrm>
                <a:off x="6920300" y="2126250"/>
                <a:ext cx="1764900" cy="572700"/>
              </a:xfrm>
              <a:prstGeom prst="rect">
                <a:avLst/>
              </a:prstGeom>
              <a:solidFill>
                <a:srgbClr val="4A86E8"/>
              </a:solidFill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VCE 3&amp;4 Further Maths</a:t>
                </a:r>
                <a:endParaRPr/>
              </a:p>
            </p:txBody>
          </p:sp>
        </p:grpSp>
        <p:sp>
          <p:nvSpPr>
            <p:cNvPr id="87" name="Google Shape;87;p14"/>
            <p:cNvSpPr txBox="1"/>
            <p:nvPr/>
          </p:nvSpPr>
          <p:spPr>
            <a:xfrm>
              <a:off x="4806750" y="1140203"/>
              <a:ext cx="1764900" cy="5727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91425" lIns="0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VCE 1&amp;2 Specialist Maths</a:t>
              </a:r>
              <a:endParaRPr/>
            </a:p>
          </p:txBody>
        </p:sp>
        <p:sp>
          <p:nvSpPr>
            <p:cNvPr id="88" name="Google Shape;88;p14"/>
            <p:cNvSpPr txBox="1"/>
            <p:nvPr/>
          </p:nvSpPr>
          <p:spPr>
            <a:xfrm>
              <a:off x="6859700" y="1140208"/>
              <a:ext cx="1764900" cy="5727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VCE 3&amp;4 Specialist Maths</a:t>
              </a:r>
              <a:endParaRPr/>
            </a:p>
          </p:txBody>
        </p:sp>
        <p:sp>
          <p:nvSpPr>
            <p:cNvPr id="89" name="Google Shape;89;p14"/>
            <p:cNvSpPr txBox="1"/>
            <p:nvPr/>
          </p:nvSpPr>
          <p:spPr>
            <a:xfrm>
              <a:off x="4806750" y="3701813"/>
              <a:ext cx="1764900" cy="5727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VCAL Numeracy</a:t>
              </a:r>
              <a:endParaRPr/>
            </a:p>
          </p:txBody>
        </p:sp>
        <p:sp>
          <p:nvSpPr>
            <p:cNvPr id="90" name="Google Shape;90;p14"/>
            <p:cNvSpPr txBox="1"/>
            <p:nvPr/>
          </p:nvSpPr>
          <p:spPr>
            <a:xfrm>
              <a:off x="6859700" y="3701813"/>
              <a:ext cx="1764900" cy="5727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VCAL Numeracy</a:t>
              </a:r>
              <a:endParaRPr/>
            </a:p>
          </p:txBody>
        </p:sp>
      </p:grpSp>
      <p:pic>
        <p:nvPicPr>
          <p:cNvPr id="91" name="Google Shape;9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0950" y="1817676"/>
            <a:ext cx="2687276" cy="22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345825" y="311500"/>
            <a:ext cx="8222100" cy="11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11 Maths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Decision: Work Ethic / </a:t>
            </a:r>
            <a:r>
              <a:rPr lang="en" sz="2400"/>
              <a:t>Prerequisites</a:t>
            </a:r>
            <a:r>
              <a:rPr lang="en" sz="2400"/>
              <a:t> / Strategy</a:t>
            </a:r>
            <a:endParaRPr sz="2400"/>
          </a:p>
        </p:txBody>
      </p:sp>
      <p:pic>
        <p:nvPicPr>
          <p:cNvPr id="97" name="Google Shape;9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9" name="Google Shape;99;p15"/>
          <p:cNvGraphicFramePr/>
          <p:nvPr/>
        </p:nvGraphicFramePr>
        <p:xfrm>
          <a:off x="952500" y="1884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{E5BCF7E0-87CE-4E92-9313-89BD7B4795E4}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Specialist Maths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(Must do Methods)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Maths Methods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Further Maths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Must also do Methods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Material very hard to relate to and often abstract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Perseverance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Should be getting B’s minimum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Material hard to relate understand / access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Perseverance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Most common choice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Material easier to understand / access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Useful for Engineering and electronics at university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Check pre-reqs for uni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Useful at university.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BEST choice for most students</a:t>
                      </a:r>
                      <a:endParaRPr/>
                    </a:p>
                    <a:p>
                      <a:pPr indent="-3175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Students more likely to GET a higher score in this.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idx="4294967295" type="title"/>
          </p:nvPr>
        </p:nvSpPr>
        <p:spPr>
          <a:xfrm>
            <a:off x="269625" y="387700"/>
            <a:ext cx="8222100" cy="73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Maths Score Strategy</a:t>
            </a:r>
            <a:endParaRPr sz="2400"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7" name="Google Shape;107;p16"/>
          <p:cNvGraphicFramePr/>
          <p:nvPr/>
        </p:nvGraphicFramePr>
        <p:xfrm>
          <a:off x="952500" y="1153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{E5BCF7E0-87CE-4E92-9313-89BD7B4795E4}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Specialist Maths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(Must do Methods)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Maths Methods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Further Maths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4A86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4000 students of the ELITE maths students in 2019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16000 of the STRONGEST maths students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32000 students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Scaled scores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3770 students over 30</a:t>
                      </a:r>
                      <a:endParaRPr sz="11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Scaled scores</a:t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00"/>
                          </a:solidFill>
                        </a:rPr>
                        <a:t>10862 students over 30</a:t>
                      </a:r>
                      <a:endParaRPr sz="8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Scaled scores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00000"/>
                          </a:solidFill>
                        </a:rPr>
                        <a:t>10933 students over 30</a:t>
                      </a:r>
                      <a:endParaRPr sz="800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08" name="Google Shape;10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1750" y="3302950"/>
            <a:ext cx="2132025" cy="141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59401" y="3218313"/>
            <a:ext cx="2225175" cy="150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55975" y="3147475"/>
            <a:ext cx="2335525" cy="157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11 Maths</a:t>
            </a:r>
            <a:endParaRPr/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solidFill>
            <a:srgbClr val="00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</a:rPr>
              <a:t>Assessments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SAC’s</a:t>
            </a:r>
            <a:endParaRPr sz="1800"/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Exams</a:t>
            </a:r>
            <a:endParaRPr sz="18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>
            <p:ph idx="2" type="body"/>
          </p:nvPr>
        </p:nvSpPr>
        <p:spPr>
          <a:xfrm>
            <a:off x="4694100" y="1919075"/>
            <a:ext cx="3999900" cy="2710200"/>
          </a:xfrm>
          <a:prstGeom prst="rect">
            <a:avLst/>
          </a:prstGeom>
          <a:solidFill>
            <a:srgbClr val="FFFF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Any questions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Head of Maths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John Coghlan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coghlanj@mcararat.catholic.edu.au</a:t>
            </a:r>
            <a:endParaRPr sz="18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