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notesMaster" Target="notesMasters/notesMaster1.xml"/><Relationship Id="rId19" Type="http://schemas.openxmlformats.org/officeDocument/2006/relationships/font" Target="fonts/Roboto-boldItalic.fntdata"/><Relationship Id="rId6" Type="http://schemas.openxmlformats.org/officeDocument/2006/relationships/slide" Target="slides/slide1.xml"/><Relationship Id="rId18"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8c3a33cf1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8c3a33cf1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8a261ae391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8a261ae391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8a261ae391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8a261ae391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e08c388725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e08c388725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8a261ae391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8a261ae391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e08c38872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e08c38872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8a261ae391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8a261ae391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8a261ae391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8a261ae391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8a261ae4ce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8a261ae4ce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1600"/>
              </a:spcBef>
              <a:spcAft>
                <a:spcPts val="0"/>
              </a:spcAft>
              <a:buClr>
                <a:schemeClr val="lt1"/>
              </a:buClr>
              <a:buSzPts val="1200"/>
              <a:buChar char="○"/>
              <a:defRPr sz="1200">
                <a:solidFill>
                  <a:schemeClr val="lt1"/>
                </a:solidFill>
              </a:defRPr>
            </a:lvl2pPr>
            <a:lvl3pPr indent="-304800" lvl="2" marL="1371600">
              <a:spcBef>
                <a:spcPts val="1600"/>
              </a:spcBef>
              <a:spcAft>
                <a:spcPts val="0"/>
              </a:spcAft>
              <a:buClr>
                <a:schemeClr val="lt1"/>
              </a:buClr>
              <a:buSzPts val="1200"/>
              <a:buChar char="■"/>
              <a:defRPr sz="1200">
                <a:solidFill>
                  <a:schemeClr val="lt1"/>
                </a:solidFill>
              </a:defRPr>
            </a:lvl3pPr>
            <a:lvl4pPr indent="-304800" lvl="3" marL="1828800">
              <a:spcBef>
                <a:spcPts val="1600"/>
              </a:spcBef>
              <a:spcAft>
                <a:spcPts val="0"/>
              </a:spcAft>
              <a:buClr>
                <a:schemeClr val="lt1"/>
              </a:buClr>
              <a:buSzPts val="1200"/>
              <a:buChar char="●"/>
              <a:defRPr sz="1200">
                <a:solidFill>
                  <a:schemeClr val="lt1"/>
                </a:solidFill>
              </a:defRPr>
            </a:lvl4pPr>
            <a:lvl5pPr indent="-304800" lvl="4" marL="2286000">
              <a:spcBef>
                <a:spcPts val="1600"/>
              </a:spcBef>
              <a:spcAft>
                <a:spcPts val="0"/>
              </a:spcAft>
              <a:buClr>
                <a:schemeClr val="lt1"/>
              </a:buClr>
              <a:buSzPts val="1200"/>
              <a:buChar char="○"/>
              <a:defRPr sz="1200">
                <a:solidFill>
                  <a:schemeClr val="lt1"/>
                </a:solidFill>
              </a:defRPr>
            </a:lvl5pPr>
            <a:lvl6pPr indent="-304800" lvl="5" marL="2743200">
              <a:spcBef>
                <a:spcPts val="1600"/>
              </a:spcBef>
              <a:spcAft>
                <a:spcPts val="0"/>
              </a:spcAft>
              <a:buClr>
                <a:schemeClr val="lt1"/>
              </a:buClr>
              <a:buSzPts val="1200"/>
              <a:buChar char="■"/>
              <a:defRPr sz="1200">
                <a:solidFill>
                  <a:schemeClr val="lt1"/>
                </a:solidFill>
              </a:defRPr>
            </a:lvl6pPr>
            <a:lvl7pPr indent="-304800" lvl="6" marL="3200400">
              <a:spcBef>
                <a:spcPts val="1600"/>
              </a:spcBef>
              <a:spcAft>
                <a:spcPts val="0"/>
              </a:spcAft>
              <a:buClr>
                <a:schemeClr val="lt1"/>
              </a:buClr>
              <a:buSzPts val="1200"/>
              <a:buChar char="●"/>
              <a:defRPr sz="1200">
                <a:solidFill>
                  <a:schemeClr val="lt1"/>
                </a:solidFill>
              </a:defRPr>
            </a:lvl7pPr>
            <a:lvl8pPr indent="-304800" lvl="7" marL="3657600">
              <a:spcBef>
                <a:spcPts val="1600"/>
              </a:spcBef>
              <a:spcAft>
                <a:spcPts val="0"/>
              </a:spcAft>
              <a:buClr>
                <a:schemeClr val="lt1"/>
              </a:buClr>
              <a:buSzPts val="1200"/>
              <a:buChar char="○"/>
              <a:defRPr sz="1200">
                <a:solidFill>
                  <a:schemeClr val="lt1"/>
                </a:solidFill>
              </a:defRPr>
            </a:lvl8pPr>
            <a:lvl9pPr indent="-304800" lvl="8" marL="4114800">
              <a:spcBef>
                <a:spcPts val="1600"/>
              </a:spcBef>
              <a:spcAft>
                <a:spcPts val="160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youtube.com/watch?v=cGfeyhXkJHY&amp;t=58s" TargetMode="External"/><Relationship Id="rId4" Type="http://schemas.openxmlformats.org/officeDocument/2006/relationships/image" Target="../media/image3.png"/><Relationship Id="rId5"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deakin.edu.au/course/bachelor-business" TargetMode="External"/><Relationship Id="rId4" Type="http://schemas.openxmlformats.org/officeDocument/2006/relationships/hyperlink" Target="https://www.monash.edu/study/courses/find-a-course/2021/business-b200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this.deakin.edu.au/study/four-reasons-why-you-should-study-history" TargetMode="External"/><Relationship Id="rId4" Type="http://schemas.openxmlformats.org/officeDocument/2006/relationships/hyperlink" Target="https://arts.unimelb.edu.au/school-of-historical-and-philosophical-studies/discipline-areas/history/careers" TargetMode="External"/><Relationship Id="rId5"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1.png"/><Relationship Id="rId6"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youtube.com/watch?v=2cy_TCoeEo0&amp;t=25s" TargetMode="External"/><Relationship Id="rId4" Type="http://schemas.openxmlformats.org/officeDocument/2006/relationships/image" Target="../media/image3.png"/><Relationship Id="rId5"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Senior School Humanities</a:t>
            </a:r>
            <a:endParaRPr/>
          </a:p>
        </p:txBody>
      </p:sp>
      <p:sp>
        <p:nvSpPr>
          <p:cNvPr id="68" name="Google Shape;68;p13"/>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Subject Information</a:t>
            </a:r>
            <a:endParaRPr/>
          </a:p>
        </p:txBody>
      </p:sp>
      <p:pic>
        <p:nvPicPr>
          <p:cNvPr id="69" name="Google Shape;69;p13"/>
          <p:cNvPicPr preferRelativeResize="0"/>
          <p:nvPr/>
        </p:nvPicPr>
        <p:blipFill>
          <a:blip r:embed="rId3">
            <a:alphaModFix/>
          </a:blip>
          <a:stretch>
            <a:fillRect/>
          </a:stretch>
        </p:blipFill>
        <p:spPr>
          <a:xfrm>
            <a:off x="136850" y="134505"/>
            <a:ext cx="1571625" cy="1009650"/>
          </a:xfrm>
          <a:prstGeom prst="rect">
            <a:avLst/>
          </a:prstGeom>
          <a:noFill/>
          <a:ln>
            <a:noFill/>
          </a:ln>
        </p:spPr>
      </p:pic>
      <p:pic>
        <p:nvPicPr>
          <p:cNvPr id="70" name="Google Shape;70;p13"/>
          <p:cNvPicPr preferRelativeResize="0"/>
          <p:nvPr/>
        </p:nvPicPr>
        <p:blipFill>
          <a:blip r:embed="rId4">
            <a:alphaModFix/>
          </a:blip>
          <a:stretch>
            <a:fillRect/>
          </a:stretch>
        </p:blipFill>
        <p:spPr>
          <a:xfrm>
            <a:off x="7556875" y="134505"/>
            <a:ext cx="1400175" cy="10763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2"/>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For more information</a:t>
            </a:r>
            <a:endParaRPr/>
          </a:p>
        </p:txBody>
      </p:sp>
      <p:sp>
        <p:nvSpPr>
          <p:cNvPr id="140" name="Google Shape;140;p22"/>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Head of Faculty:- Mrs Michelle Hogan</a:t>
            </a:r>
            <a:endParaRPr/>
          </a:p>
          <a:p>
            <a:pPr indent="0" lvl="0" marL="0" rtl="0" algn="l">
              <a:spcBef>
                <a:spcPts val="1600"/>
              </a:spcBef>
              <a:spcAft>
                <a:spcPts val="0"/>
              </a:spcAft>
              <a:buNone/>
            </a:pPr>
            <a:r>
              <a:rPr lang="en"/>
              <a:t>Current Subject Teachers</a:t>
            </a:r>
            <a:endParaRPr/>
          </a:p>
          <a:p>
            <a:pPr indent="0" lvl="0" marL="0" rtl="0" algn="l">
              <a:spcBef>
                <a:spcPts val="1600"/>
              </a:spcBef>
              <a:spcAft>
                <a:spcPts val="0"/>
              </a:spcAft>
              <a:buNone/>
            </a:pPr>
            <a:r>
              <a:rPr lang="en"/>
              <a:t>Current Students</a:t>
            </a:r>
            <a:endParaRPr/>
          </a:p>
          <a:p>
            <a:pPr indent="0" lvl="0" marL="0" rtl="0" algn="l">
              <a:spcBef>
                <a:spcPts val="1600"/>
              </a:spcBef>
              <a:spcAft>
                <a:spcPts val="0"/>
              </a:spcAft>
              <a:buNone/>
            </a:pPr>
            <a:r>
              <a:rPr lang="en"/>
              <a:t>Student Portal</a:t>
            </a:r>
            <a:endParaRPr/>
          </a:p>
          <a:p>
            <a:pPr indent="0" lvl="0" marL="0" rtl="0" algn="l">
              <a:spcBef>
                <a:spcPts val="1600"/>
              </a:spcBef>
              <a:spcAft>
                <a:spcPts val="1600"/>
              </a:spcAft>
              <a:buNone/>
            </a:pPr>
            <a:r>
              <a:rPr lang="en"/>
              <a:t>School Website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74" name="Shape 74"/>
        <p:cNvGrpSpPr/>
        <p:nvPr/>
      </p:nvGrpSpPr>
      <p:grpSpPr>
        <a:xfrm>
          <a:off x="0" y="0"/>
          <a:ext cx="0" cy="0"/>
          <a:chOff x="0" y="0"/>
          <a:chExt cx="0" cy="0"/>
        </a:xfrm>
      </p:grpSpPr>
      <p:sp>
        <p:nvSpPr>
          <p:cNvPr id="75" name="Google Shape;75;p1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VCE Business Management Unit 1 &amp; 2</a:t>
            </a:r>
            <a:endParaRPr/>
          </a:p>
        </p:txBody>
      </p:sp>
      <p:sp>
        <p:nvSpPr>
          <p:cNvPr id="76" name="Google Shape;76;p14"/>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600"/>
              </a:spcBef>
              <a:spcAft>
                <a:spcPts val="0"/>
              </a:spcAft>
              <a:buNone/>
            </a:pPr>
            <a:r>
              <a:rPr lang="en"/>
              <a:t>Unit One focuses on The Business Idea.  Why business ideas are developed, innovation and </a:t>
            </a:r>
            <a:r>
              <a:rPr lang="en"/>
              <a:t>entrepreneurship</a:t>
            </a:r>
            <a:r>
              <a:rPr lang="en"/>
              <a:t>, the external environment of a business, the internal environment of a business: resourcing, locating and financing a business.</a:t>
            </a:r>
            <a:endParaRPr/>
          </a:p>
          <a:p>
            <a:pPr indent="0" lvl="0" marL="0" rtl="0" algn="l">
              <a:spcBef>
                <a:spcPts val="1600"/>
              </a:spcBef>
              <a:spcAft>
                <a:spcPts val="1600"/>
              </a:spcAft>
              <a:buNone/>
            </a:pPr>
            <a:r>
              <a:rPr lang="en"/>
              <a:t>Unit Two focuses on legal and financial requirements for starting a business, marketing a business and staffing a </a:t>
            </a:r>
            <a:r>
              <a:rPr lang="en"/>
              <a:t>business</a:t>
            </a:r>
            <a:r>
              <a:rPr lang="en"/>
              <a:t>.</a:t>
            </a:r>
            <a:endParaRPr/>
          </a:p>
        </p:txBody>
      </p:sp>
      <p:pic>
        <p:nvPicPr>
          <p:cNvPr id="77" name="Google Shape;77;p14"/>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78" name="Google Shape;78;p14"/>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82" name="Shape 82"/>
        <p:cNvGrpSpPr/>
        <p:nvPr/>
      </p:nvGrpSpPr>
      <p:grpSpPr>
        <a:xfrm>
          <a:off x="0" y="0"/>
          <a:ext cx="0" cy="0"/>
          <a:chOff x="0" y="0"/>
          <a:chExt cx="0" cy="0"/>
        </a:xfrm>
      </p:grpSpPr>
      <p:sp>
        <p:nvSpPr>
          <p:cNvPr id="83" name="Google Shape;83;p1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VCE Business Management Unit 3 &amp; 4</a:t>
            </a:r>
            <a:endParaRPr/>
          </a:p>
        </p:txBody>
      </p:sp>
      <p:sp>
        <p:nvSpPr>
          <p:cNvPr id="84" name="Google Shape;84;p15"/>
          <p:cNvSpPr txBox="1"/>
          <p:nvPr>
            <p:ph idx="1" type="body"/>
          </p:nvPr>
        </p:nvSpPr>
        <p:spPr>
          <a:xfrm>
            <a:off x="460950" y="1911971"/>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Units Three &amp; Four</a:t>
            </a:r>
            <a:endParaRPr/>
          </a:p>
          <a:p>
            <a:pPr indent="0" lvl="0" marL="0" rtl="0" algn="l">
              <a:spcBef>
                <a:spcPts val="1600"/>
              </a:spcBef>
              <a:spcAft>
                <a:spcPts val="0"/>
              </a:spcAft>
              <a:buNone/>
            </a:pPr>
            <a:r>
              <a:rPr lang="en"/>
              <a:t>Unit Three looks at types of business that operate, Human Resource Management and Operations Management.</a:t>
            </a:r>
            <a:endParaRPr/>
          </a:p>
          <a:p>
            <a:pPr indent="0" lvl="0" marL="0" rtl="0" algn="l">
              <a:spcBef>
                <a:spcPts val="1600"/>
              </a:spcBef>
              <a:spcAft>
                <a:spcPts val="0"/>
              </a:spcAft>
              <a:buNone/>
            </a:pPr>
            <a:r>
              <a:rPr lang="en"/>
              <a:t>Unit Four looks at Managing Change in a business and students explore a contemporary business case study and how that business dealt with change.</a:t>
            </a:r>
            <a:endParaRPr/>
          </a:p>
          <a:p>
            <a:pPr indent="0" lvl="0" marL="0" rtl="0" algn="l">
              <a:spcBef>
                <a:spcPts val="1600"/>
              </a:spcBef>
              <a:spcAft>
                <a:spcPts val="0"/>
              </a:spcAft>
              <a:buNone/>
            </a:pPr>
            <a:r>
              <a:rPr lang="en"/>
              <a:t>Below is a link to a short video on Business Management</a:t>
            </a:r>
            <a:endParaRPr/>
          </a:p>
          <a:p>
            <a:pPr indent="0" lvl="0" marL="0" rtl="0" algn="l">
              <a:spcBef>
                <a:spcPts val="1600"/>
              </a:spcBef>
              <a:spcAft>
                <a:spcPts val="0"/>
              </a:spcAft>
              <a:buNone/>
            </a:pPr>
            <a:r>
              <a:rPr lang="en" sz="1100" u="sng">
                <a:solidFill>
                  <a:schemeClr val="hlink"/>
                </a:solidFill>
                <a:latin typeface="Arial"/>
                <a:ea typeface="Arial"/>
                <a:cs typeface="Arial"/>
                <a:sym typeface="Arial"/>
                <a:hlinkClick r:id="rId3"/>
              </a:rPr>
              <a:t>https://www.youtube.com/watch?v=cGfeyhXkJHY&amp;t=58s</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85" name="Google Shape;85;p15"/>
          <p:cNvPicPr preferRelativeResize="0"/>
          <p:nvPr/>
        </p:nvPicPr>
        <p:blipFill>
          <a:blip r:embed="rId4">
            <a:alphaModFix/>
          </a:blip>
          <a:stretch>
            <a:fillRect/>
          </a:stretch>
        </p:blipFill>
        <p:spPr>
          <a:xfrm>
            <a:off x="136850" y="134502"/>
            <a:ext cx="1012125" cy="650225"/>
          </a:xfrm>
          <a:prstGeom prst="rect">
            <a:avLst/>
          </a:prstGeom>
          <a:noFill/>
          <a:ln>
            <a:noFill/>
          </a:ln>
        </p:spPr>
      </p:pic>
      <p:pic>
        <p:nvPicPr>
          <p:cNvPr id="86" name="Google Shape;86;p15"/>
          <p:cNvPicPr preferRelativeResize="0"/>
          <p:nvPr/>
        </p:nvPicPr>
        <p:blipFill>
          <a:blip r:embed="rId5">
            <a:alphaModFix/>
          </a:blip>
          <a:stretch>
            <a:fillRect/>
          </a:stretch>
        </p:blipFill>
        <p:spPr>
          <a:xfrm>
            <a:off x="8171023" y="134502"/>
            <a:ext cx="786027" cy="604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6"/>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Why Study Business Management</a:t>
            </a:r>
            <a:endParaRPr/>
          </a:p>
        </p:txBody>
      </p:sp>
      <p:sp>
        <p:nvSpPr>
          <p:cNvPr id="92" name="Google Shape;92;p16"/>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Some university and career information for you to consider: </a:t>
            </a:r>
            <a:endParaRPr/>
          </a:p>
          <a:p>
            <a:pPr indent="0" lvl="0" marL="0" rtl="0" algn="l">
              <a:spcBef>
                <a:spcPts val="1600"/>
              </a:spcBef>
              <a:spcAft>
                <a:spcPts val="0"/>
              </a:spcAft>
              <a:buNone/>
            </a:pPr>
            <a:r>
              <a:rPr lang="en"/>
              <a:t>Deakin University: </a:t>
            </a:r>
            <a:r>
              <a:rPr lang="en" u="sng">
                <a:solidFill>
                  <a:schemeClr val="hlink"/>
                </a:solidFill>
                <a:hlinkClick r:id="rId3"/>
              </a:rPr>
              <a:t>https://www.deakin.edu.au/course/bachelor-business</a:t>
            </a:r>
            <a:endParaRPr/>
          </a:p>
          <a:p>
            <a:pPr indent="0" lvl="0" marL="0" rtl="0" algn="l">
              <a:spcBef>
                <a:spcPts val="1600"/>
              </a:spcBef>
              <a:spcAft>
                <a:spcPts val="0"/>
              </a:spcAft>
              <a:buNone/>
            </a:pPr>
            <a:r>
              <a:rPr lang="en"/>
              <a:t>Monash University: </a:t>
            </a:r>
            <a:r>
              <a:rPr lang="en" u="sng">
                <a:solidFill>
                  <a:schemeClr val="hlink"/>
                </a:solidFill>
                <a:hlinkClick r:id="rId4"/>
              </a:rPr>
              <a:t>https://www.monash.edu/study/courses/find-a-course/2021/business-b2000</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96" name="Shape 96"/>
        <p:cNvGrpSpPr/>
        <p:nvPr/>
      </p:nvGrpSpPr>
      <p:grpSpPr>
        <a:xfrm>
          <a:off x="0" y="0"/>
          <a:ext cx="0" cy="0"/>
          <a:chOff x="0" y="0"/>
          <a:chExt cx="0" cy="0"/>
        </a:xfrm>
      </p:grpSpPr>
      <p:sp>
        <p:nvSpPr>
          <p:cNvPr id="97" name="Google Shape;97;p17"/>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VCE History Unit 1 &amp; 2: Empires</a:t>
            </a:r>
            <a:endParaRPr/>
          </a:p>
        </p:txBody>
      </p:sp>
      <p:sp>
        <p:nvSpPr>
          <p:cNvPr id="98" name="Google Shape;98;p17"/>
          <p:cNvSpPr txBox="1"/>
          <p:nvPr>
            <p:ph idx="1" type="body"/>
          </p:nvPr>
        </p:nvSpPr>
        <p:spPr>
          <a:xfrm>
            <a:off x="471900" y="1687875"/>
            <a:ext cx="8222100" cy="34557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sz="1900"/>
              <a:t>Students engage in a fascinating investigation of the foundations and features of world empires and the significant global changes they brought to the wider world in the early modern period. A range of key factors arising from the social, political, economic, cultural, religious, environmental and technological features of Empires played a role in the ambition and quest for power, prestige and influence over rival and competing states.   Empires such as the Qing Dynasty, Tsarist Russia and the Ottomans are </a:t>
            </a:r>
            <a:r>
              <a:rPr lang="en" sz="1900"/>
              <a:t>explored. </a:t>
            </a:r>
            <a:endParaRPr sz="1900"/>
          </a:p>
          <a:p>
            <a:pPr indent="0" lvl="0" marL="0" rtl="0" algn="l">
              <a:spcBef>
                <a:spcPts val="0"/>
              </a:spcBef>
              <a:spcAft>
                <a:spcPts val="1600"/>
              </a:spcAft>
              <a:buNone/>
            </a:pPr>
            <a:r>
              <a:t/>
            </a:r>
            <a:endParaRPr sz="2500"/>
          </a:p>
        </p:txBody>
      </p:sp>
      <p:pic>
        <p:nvPicPr>
          <p:cNvPr id="99" name="Google Shape;99;p17"/>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00" name="Google Shape;100;p17"/>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8"/>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Why study History?</a:t>
            </a:r>
            <a:endParaRPr/>
          </a:p>
        </p:txBody>
      </p:sp>
      <p:sp>
        <p:nvSpPr>
          <p:cNvPr id="106" name="Google Shape;106;p18"/>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Some university information for you to consider:</a:t>
            </a:r>
            <a:endParaRPr/>
          </a:p>
          <a:p>
            <a:pPr indent="0" lvl="0" marL="0" rtl="0" algn="l">
              <a:spcBef>
                <a:spcPts val="1600"/>
              </a:spcBef>
              <a:spcAft>
                <a:spcPts val="0"/>
              </a:spcAft>
              <a:buNone/>
            </a:pPr>
            <a:r>
              <a:rPr lang="en"/>
              <a:t>Deakin </a:t>
            </a:r>
            <a:r>
              <a:rPr lang="en" u="sng">
                <a:solidFill>
                  <a:schemeClr val="hlink"/>
                </a:solidFill>
                <a:hlinkClick r:id="rId3"/>
              </a:rPr>
              <a:t>https://this.deakin.edu.au/study/four-reasons-why-you-should-study-history</a:t>
            </a:r>
            <a:endParaRPr/>
          </a:p>
          <a:p>
            <a:pPr indent="0" lvl="0" marL="0" rtl="0" algn="l">
              <a:spcBef>
                <a:spcPts val="1600"/>
              </a:spcBef>
              <a:spcAft>
                <a:spcPts val="0"/>
              </a:spcAft>
              <a:buNone/>
            </a:pPr>
            <a:r>
              <a:rPr lang="en"/>
              <a:t>University of Melbourne</a:t>
            </a:r>
            <a:endParaRPr/>
          </a:p>
          <a:p>
            <a:pPr indent="0" lvl="0" marL="0" rtl="0" algn="l">
              <a:spcBef>
                <a:spcPts val="1600"/>
              </a:spcBef>
              <a:spcAft>
                <a:spcPts val="0"/>
              </a:spcAft>
              <a:buNone/>
            </a:pPr>
            <a:r>
              <a:rPr lang="en" u="sng">
                <a:solidFill>
                  <a:schemeClr val="hlink"/>
                </a:solidFill>
                <a:hlinkClick r:id="rId4"/>
              </a:rPr>
              <a:t>https://arts.unimelb.edu.au/school-of-historical-and-philosophical-studies/discipline-areas/history/careers</a:t>
            </a:r>
            <a:endParaRPr/>
          </a:p>
          <a:p>
            <a:pPr indent="0" lvl="0" marL="0" rtl="0" algn="l">
              <a:spcBef>
                <a:spcPts val="1600"/>
              </a:spcBef>
              <a:spcAft>
                <a:spcPts val="1600"/>
              </a:spcAft>
              <a:buNone/>
            </a:pPr>
            <a:r>
              <a:t/>
            </a:r>
            <a:endParaRPr/>
          </a:p>
        </p:txBody>
      </p:sp>
      <p:pic>
        <p:nvPicPr>
          <p:cNvPr id="107" name="Google Shape;107;p18"/>
          <p:cNvPicPr preferRelativeResize="0"/>
          <p:nvPr/>
        </p:nvPicPr>
        <p:blipFill>
          <a:blip r:embed="rId5">
            <a:alphaModFix/>
          </a:blip>
          <a:stretch>
            <a:fillRect/>
          </a:stretch>
        </p:blipFill>
        <p:spPr>
          <a:xfrm>
            <a:off x="136850" y="134502"/>
            <a:ext cx="1012125" cy="6502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111" name="Shape 111"/>
        <p:cNvGrpSpPr/>
        <p:nvPr/>
      </p:nvGrpSpPr>
      <p:grpSpPr>
        <a:xfrm>
          <a:off x="0" y="0"/>
          <a:ext cx="0" cy="0"/>
          <a:chOff x="0" y="0"/>
          <a:chExt cx="0" cy="0"/>
        </a:xfrm>
      </p:grpSpPr>
      <p:sp>
        <p:nvSpPr>
          <p:cNvPr id="112" name="Google Shape;112;p19"/>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VCE History Unit 3 &amp; 4: Revolutions</a:t>
            </a:r>
            <a:endParaRPr/>
          </a:p>
        </p:txBody>
      </p:sp>
      <p:sp>
        <p:nvSpPr>
          <p:cNvPr id="113" name="Google Shape;113;p19"/>
          <p:cNvSpPr txBox="1"/>
          <p:nvPr>
            <p:ph idx="1" type="body"/>
          </p:nvPr>
        </p:nvSpPr>
        <p:spPr>
          <a:xfrm>
            <a:off x="471900" y="1919075"/>
            <a:ext cx="8222100" cy="31146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sz="2000">
                <a:solidFill>
                  <a:srgbClr val="666666"/>
                </a:solidFill>
              </a:rPr>
              <a:t>In Units 3 and 4 Revolutions students investigate the significant historical causes and consequences of political revolution. Revolutions represent great ruptures in time and are a major turning point in the collapse and destruction of an existing political order which results in extensive change to society. Their consequences have a profound effect on the political and social structures of the post-revolutionary society. The French Revolution, The Russian Revolution and American Revolution are key focus areas.</a:t>
            </a:r>
            <a:endParaRPr sz="2100"/>
          </a:p>
        </p:txBody>
      </p:sp>
      <p:pic>
        <p:nvPicPr>
          <p:cNvPr id="114" name="Google Shape;114;p19"/>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15" name="Google Shape;115;p19"/>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119" name="Shape 119"/>
        <p:cNvGrpSpPr/>
        <p:nvPr/>
      </p:nvGrpSpPr>
      <p:grpSpPr>
        <a:xfrm>
          <a:off x="0" y="0"/>
          <a:ext cx="0" cy="0"/>
          <a:chOff x="0" y="0"/>
          <a:chExt cx="0" cy="0"/>
        </a:xfrm>
      </p:grpSpPr>
      <p:sp>
        <p:nvSpPr>
          <p:cNvPr id="120" name="Google Shape;120;p20"/>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VCE Legal Studies Unit 1 &amp; 2</a:t>
            </a:r>
            <a:endParaRPr/>
          </a:p>
        </p:txBody>
      </p:sp>
      <p:sp>
        <p:nvSpPr>
          <p:cNvPr id="121" name="Google Shape;121;p20"/>
          <p:cNvSpPr txBox="1"/>
          <p:nvPr>
            <p:ph idx="1" type="body"/>
          </p:nvPr>
        </p:nvSpPr>
        <p:spPr>
          <a:xfrm>
            <a:off x="78375" y="1607425"/>
            <a:ext cx="7410900" cy="2057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br>
              <a:rPr b="1" lang="en"/>
            </a:br>
            <a:r>
              <a:rPr lang="en" u="sng"/>
              <a:t>Unit 1</a:t>
            </a:r>
            <a:r>
              <a:rPr lang="en"/>
              <a:t>: F</a:t>
            </a:r>
            <a:r>
              <a:rPr lang="en"/>
              <a:t>ocuses on Guilt and Liability. In this unit students learn about the foundations of Law. Students are introduced to the court hierarchy, political hierarchy within Australia and the 3 Principles of Justice. Students also look at Criminal Law and Civil Law in greater depth, with a particular focus on Murder, Rape, Defamation and Negligence.</a:t>
            </a:r>
            <a:br>
              <a:rPr lang="en"/>
            </a:br>
            <a:endParaRPr/>
          </a:p>
        </p:txBody>
      </p:sp>
      <p:pic>
        <p:nvPicPr>
          <p:cNvPr id="122" name="Google Shape;122;p20"/>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23" name="Google Shape;123;p20"/>
          <p:cNvPicPr preferRelativeResize="0"/>
          <p:nvPr/>
        </p:nvPicPr>
        <p:blipFill>
          <a:blip r:embed="rId4">
            <a:alphaModFix/>
          </a:blip>
          <a:stretch>
            <a:fillRect/>
          </a:stretch>
        </p:blipFill>
        <p:spPr>
          <a:xfrm>
            <a:off x="8171023" y="134502"/>
            <a:ext cx="786027" cy="604225"/>
          </a:xfrm>
          <a:prstGeom prst="rect">
            <a:avLst/>
          </a:prstGeom>
          <a:noFill/>
          <a:ln>
            <a:noFill/>
          </a:ln>
        </p:spPr>
      </p:pic>
      <p:pic>
        <p:nvPicPr>
          <p:cNvPr id="124" name="Google Shape;124;p20"/>
          <p:cNvPicPr preferRelativeResize="0"/>
          <p:nvPr/>
        </p:nvPicPr>
        <p:blipFill>
          <a:blip r:embed="rId5">
            <a:alphaModFix/>
          </a:blip>
          <a:stretch>
            <a:fillRect/>
          </a:stretch>
        </p:blipFill>
        <p:spPr>
          <a:xfrm>
            <a:off x="7585000" y="1885725"/>
            <a:ext cx="1372050" cy="1372050"/>
          </a:xfrm>
          <a:prstGeom prst="rect">
            <a:avLst/>
          </a:prstGeom>
          <a:noFill/>
          <a:ln>
            <a:noFill/>
          </a:ln>
        </p:spPr>
      </p:pic>
      <p:pic>
        <p:nvPicPr>
          <p:cNvPr id="125" name="Google Shape;125;p20"/>
          <p:cNvPicPr preferRelativeResize="0"/>
          <p:nvPr/>
        </p:nvPicPr>
        <p:blipFill>
          <a:blip r:embed="rId6">
            <a:alphaModFix/>
          </a:blip>
          <a:stretch>
            <a:fillRect/>
          </a:stretch>
        </p:blipFill>
        <p:spPr>
          <a:xfrm>
            <a:off x="322875" y="3720050"/>
            <a:ext cx="1423450" cy="1423450"/>
          </a:xfrm>
          <a:prstGeom prst="rect">
            <a:avLst/>
          </a:prstGeom>
          <a:noFill/>
          <a:ln>
            <a:noFill/>
          </a:ln>
        </p:spPr>
      </p:pic>
      <p:sp>
        <p:nvSpPr>
          <p:cNvPr id="126" name="Google Shape;126;p20"/>
          <p:cNvSpPr txBox="1"/>
          <p:nvPr/>
        </p:nvSpPr>
        <p:spPr>
          <a:xfrm>
            <a:off x="1931600" y="3804000"/>
            <a:ext cx="6899700" cy="1339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u="sng">
                <a:solidFill>
                  <a:schemeClr val="lt2"/>
                </a:solidFill>
                <a:latin typeface="Roboto"/>
                <a:ea typeface="Roboto"/>
                <a:cs typeface="Roboto"/>
                <a:sym typeface="Roboto"/>
              </a:rPr>
              <a:t>Unit 2:</a:t>
            </a:r>
            <a:r>
              <a:rPr lang="en" sz="1800">
                <a:solidFill>
                  <a:schemeClr val="lt2"/>
                </a:solidFill>
                <a:latin typeface="Roboto"/>
                <a:ea typeface="Roboto"/>
                <a:cs typeface="Roboto"/>
                <a:sym typeface="Roboto"/>
              </a:rPr>
              <a:t> Focuses on Sanctions, Remedies and Rights. Students learn about the principles of Justice, the types and purposes of sanctions and remedies, court processes and then analyse recent legal cases of relevance.</a:t>
            </a:r>
            <a:endParaRPr>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D9EEB"/>
        </a:solidFill>
      </p:bgPr>
    </p:bg>
    <p:spTree>
      <p:nvGrpSpPr>
        <p:cNvPr id="130" name="Shape 130"/>
        <p:cNvGrpSpPr/>
        <p:nvPr/>
      </p:nvGrpSpPr>
      <p:grpSpPr>
        <a:xfrm>
          <a:off x="0" y="0"/>
          <a:ext cx="0" cy="0"/>
          <a:chOff x="0" y="0"/>
          <a:chExt cx="0" cy="0"/>
        </a:xfrm>
      </p:grpSpPr>
      <p:sp>
        <p:nvSpPr>
          <p:cNvPr id="131" name="Google Shape;131;p21"/>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VCE Legal Studies Unit 3 &amp; 4</a:t>
            </a:r>
            <a:endParaRPr/>
          </a:p>
        </p:txBody>
      </p:sp>
      <p:sp>
        <p:nvSpPr>
          <p:cNvPr id="132" name="Google Shape;132;p21"/>
          <p:cNvSpPr txBox="1"/>
          <p:nvPr>
            <p:ph idx="1" type="body"/>
          </p:nvPr>
        </p:nvSpPr>
        <p:spPr>
          <a:xfrm>
            <a:off x="471900" y="16904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Units 3 &amp; 4</a:t>
            </a:r>
            <a:endParaRPr/>
          </a:p>
          <a:p>
            <a:pPr indent="0" lvl="0" marL="0" rtl="0" algn="l">
              <a:spcBef>
                <a:spcPts val="1600"/>
              </a:spcBef>
              <a:spcAft>
                <a:spcPts val="0"/>
              </a:spcAft>
              <a:buNone/>
            </a:pPr>
            <a:r>
              <a:rPr lang="en"/>
              <a:t>Unit Three looks at Criminal Law &amp; Civil Law, looking at does our system achieve justice for all.</a:t>
            </a:r>
            <a:endParaRPr/>
          </a:p>
          <a:p>
            <a:pPr indent="0" lvl="0" marL="0" rtl="0" algn="l">
              <a:spcBef>
                <a:spcPts val="1600"/>
              </a:spcBef>
              <a:spcAft>
                <a:spcPts val="0"/>
              </a:spcAft>
              <a:buNone/>
            </a:pPr>
            <a:r>
              <a:rPr lang="en"/>
              <a:t>Unit Four  looks at The Australian Constitution, Parliament and how effectively does our system allow for review and change, through such bodies as Royal Commissions and parliamentary committees.</a:t>
            </a:r>
            <a:endParaRPr/>
          </a:p>
          <a:p>
            <a:pPr indent="0" lvl="0" marL="0" rtl="0" algn="l">
              <a:spcBef>
                <a:spcPts val="1600"/>
              </a:spcBef>
              <a:spcAft>
                <a:spcPts val="0"/>
              </a:spcAft>
              <a:buNone/>
            </a:pPr>
            <a:r>
              <a:rPr lang="en"/>
              <a:t>Below is a link to a short video on Legal Studies</a:t>
            </a:r>
            <a:endParaRPr/>
          </a:p>
          <a:p>
            <a:pPr indent="0" lvl="0" marL="0" rtl="0" algn="l">
              <a:spcBef>
                <a:spcPts val="1600"/>
              </a:spcBef>
              <a:spcAft>
                <a:spcPts val="1600"/>
              </a:spcAft>
              <a:buNone/>
            </a:pPr>
            <a:r>
              <a:rPr lang="en" sz="1100" u="sng">
                <a:solidFill>
                  <a:schemeClr val="hlink"/>
                </a:solidFill>
                <a:latin typeface="Arial"/>
                <a:ea typeface="Arial"/>
                <a:cs typeface="Arial"/>
                <a:sym typeface="Arial"/>
                <a:hlinkClick r:id="rId3"/>
              </a:rPr>
              <a:t>https://www.youtube.com/watch?v=2cy_TCoeEo0&amp;t=25s</a:t>
            </a:r>
            <a:endParaRPr/>
          </a:p>
        </p:txBody>
      </p:sp>
      <p:pic>
        <p:nvPicPr>
          <p:cNvPr id="133" name="Google Shape;133;p21"/>
          <p:cNvPicPr preferRelativeResize="0"/>
          <p:nvPr/>
        </p:nvPicPr>
        <p:blipFill>
          <a:blip r:embed="rId4">
            <a:alphaModFix/>
          </a:blip>
          <a:stretch>
            <a:fillRect/>
          </a:stretch>
        </p:blipFill>
        <p:spPr>
          <a:xfrm>
            <a:off x="136850" y="134502"/>
            <a:ext cx="1012125" cy="650225"/>
          </a:xfrm>
          <a:prstGeom prst="rect">
            <a:avLst/>
          </a:prstGeom>
          <a:noFill/>
          <a:ln>
            <a:noFill/>
          </a:ln>
        </p:spPr>
      </p:pic>
      <p:pic>
        <p:nvPicPr>
          <p:cNvPr id="134" name="Google Shape;134;p21"/>
          <p:cNvPicPr preferRelativeResize="0"/>
          <p:nvPr/>
        </p:nvPicPr>
        <p:blipFill>
          <a:blip r:embed="rId5">
            <a:alphaModFix/>
          </a:blip>
          <a:stretch>
            <a:fillRect/>
          </a:stretch>
        </p:blipFill>
        <p:spPr>
          <a:xfrm>
            <a:off x="8171023" y="134502"/>
            <a:ext cx="786027" cy="6042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